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8" r:id="rId4"/>
    <p:sldId id="28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8" r:id="rId32"/>
    <p:sldId id="289" r:id="rId33"/>
    <p:sldId id="290" r:id="rId34"/>
    <p:sldId id="291" r:id="rId35"/>
    <p:sldId id="292" r:id="rId36"/>
    <p:sldId id="293" r:id="rId37"/>
    <p:sldId id="294" r:id="rId38"/>
    <p:sldId id="295" r:id="rId39"/>
    <p:sldId id="296" r:id="rId40"/>
    <p:sldId id="285"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18.11.2020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18.11.2020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Трудовые книжки</a:t>
            </a:r>
            <a:endParaRPr lang="ru-RU" dirty="0"/>
          </a:p>
        </p:txBody>
      </p:sp>
    </p:spTree>
    <p:extLst>
      <p:ext uri="{BB962C8B-B14F-4D97-AF65-F5344CB8AC3E}">
        <p14:creationId xmlns:p14="http://schemas.microsoft.com/office/powerpoint/2010/main" val="416140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6997699" cy="496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26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892480" cy="1512168"/>
          </a:xfrm>
        </p:spPr>
        <p:txBody>
          <a:bodyPr>
            <a:normAutofit fontScale="90000"/>
          </a:bodyPr>
          <a:lstStyle/>
          <a:p>
            <a:r>
              <a:rPr lang="ru-RU" dirty="0"/>
              <a:t>Раздел «Сведения о работе»</a:t>
            </a:r>
            <a:br>
              <a:rPr lang="ru-RU" dirty="0"/>
            </a:br>
            <a:endParaRPr lang="ru-RU" dirty="0"/>
          </a:p>
        </p:txBody>
      </p:sp>
      <p:sp>
        <p:nvSpPr>
          <p:cNvPr id="3" name="Объект 2"/>
          <p:cNvSpPr>
            <a:spLocks noGrp="1"/>
          </p:cNvSpPr>
          <p:nvPr>
            <p:ph idx="1"/>
          </p:nvPr>
        </p:nvSpPr>
        <p:spPr>
          <a:xfrm>
            <a:off x="395536" y="1556792"/>
            <a:ext cx="8496944" cy="4462264"/>
          </a:xfrm>
        </p:spPr>
        <p:txBody>
          <a:bodyPr>
            <a:normAutofit fontScale="77500" lnSpcReduction="20000"/>
          </a:bodyPr>
          <a:lstStyle/>
          <a:p>
            <a:r>
              <a:rPr lang="ru-RU" dirty="0" smtClean="0"/>
              <a:t>Каждая </a:t>
            </a:r>
            <a:r>
              <a:rPr lang="ru-RU" dirty="0"/>
              <a:t>страница этого раздела состоит из 4 граф:</a:t>
            </a:r>
          </a:p>
          <a:p>
            <a:endParaRPr lang="ru-RU" dirty="0"/>
          </a:p>
          <a:p>
            <a:r>
              <a:rPr lang="ru-RU" dirty="0"/>
              <a:t>Порядковый номер текущей записи.</a:t>
            </a:r>
          </a:p>
          <a:p>
            <a:r>
              <a:rPr lang="ru-RU" dirty="0"/>
              <a:t>Дата приема на работу, увольнения, награждений и других событий.</a:t>
            </a:r>
          </a:p>
          <a:p>
            <a:r>
              <a:rPr lang="ru-RU" dirty="0"/>
              <a:t>Сведения об организации, наименование должности и подразделения. Здесь же фиксируются факты принятия на работу, увольнения, переводов на другую должность.</a:t>
            </a:r>
          </a:p>
          <a:p>
            <a:r>
              <a:rPr lang="ru-RU" dirty="0"/>
              <a:t>Подтверждение сделанной записи — наименование, дата и номер приказа, согласно которому сделана запись.</a:t>
            </a:r>
          </a:p>
          <a:p>
            <a:r>
              <a:rPr lang="ru-RU" dirty="0"/>
              <a:t>Сведения в этот раздел должны быть включены в течение 7 дней со дня издания приказа о приеме на работу, переводе на другую должность, награждениях, поощрениях и так далее.</a:t>
            </a:r>
          </a:p>
          <a:p>
            <a:endParaRPr lang="ru-RU" dirty="0"/>
          </a:p>
          <a:p>
            <a:r>
              <a:rPr lang="ru-RU" dirty="0"/>
              <a:t>Реорганизация предприятия также отражается в этом разделе трудовой книжки. Эти записи помогут объяснить разные печати при принятии на работу и увольнении.</a:t>
            </a:r>
          </a:p>
        </p:txBody>
      </p:sp>
    </p:spTree>
    <p:extLst>
      <p:ext uri="{BB962C8B-B14F-4D97-AF65-F5344CB8AC3E}">
        <p14:creationId xmlns:p14="http://schemas.microsoft.com/office/powerpoint/2010/main" val="406026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892480" cy="864096"/>
          </a:xfrm>
        </p:spPr>
        <p:txBody>
          <a:bodyPr>
            <a:normAutofit fontScale="90000"/>
          </a:bodyPr>
          <a:lstStyle/>
          <a:p>
            <a:pPr algn="ctr"/>
            <a:r>
              <a:rPr lang="ru-RU" dirty="0"/>
              <a:t>При </a:t>
            </a:r>
            <a:r>
              <a:rPr lang="ru-RU" dirty="0" smtClean="0"/>
              <a:t>переводе</a:t>
            </a:r>
            <a:endParaRPr lang="ru-RU" dirty="0"/>
          </a:p>
        </p:txBody>
      </p:sp>
      <p:sp>
        <p:nvSpPr>
          <p:cNvPr id="3" name="Объект 2"/>
          <p:cNvSpPr>
            <a:spLocks noGrp="1"/>
          </p:cNvSpPr>
          <p:nvPr>
            <p:ph idx="1"/>
          </p:nvPr>
        </p:nvSpPr>
        <p:spPr>
          <a:xfrm>
            <a:off x="107504" y="1484784"/>
            <a:ext cx="8928992" cy="4750296"/>
          </a:xfrm>
        </p:spPr>
        <p:txBody>
          <a:bodyPr>
            <a:normAutofit fontScale="92500" lnSpcReduction="10000"/>
          </a:bodyPr>
          <a:lstStyle/>
          <a:p>
            <a:r>
              <a:rPr lang="ru-RU" dirty="0" smtClean="0"/>
              <a:t>Переход </a:t>
            </a:r>
            <a:r>
              <a:rPr lang="ru-RU" dirty="0"/>
              <a:t>с одной должности на другую также отражается в этом разделе трудовой книжки</a:t>
            </a:r>
            <a:r>
              <a:rPr lang="ru-RU" dirty="0" smtClean="0"/>
              <a:t>.</a:t>
            </a:r>
            <a:endParaRPr lang="ru-RU" dirty="0"/>
          </a:p>
          <a:p>
            <a:r>
              <a:rPr lang="ru-RU" dirty="0"/>
              <a:t>Различают два вида переводов</a:t>
            </a:r>
            <a:r>
              <a:rPr lang="ru-RU" dirty="0" smtClean="0"/>
              <a:t>:</a:t>
            </a:r>
            <a:endParaRPr lang="ru-RU" dirty="0"/>
          </a:p>
          <a:p>
            <a:r>
              <a:rPr lang="ru-RU" dirty="0"/>
              <a:t>внутренний — работник меняет должность, находясь в одной организации;</a:t>
            </a:r>
          </a:p>
          <a:p>
            <a:r>
              <a:rPr lang="ru-RU" dirty="0"/>
              <a:t>внешний — меняется работодатель. При этом предыдущий трудовой договор разрывается и заключается новый</a:t>
            </a:r>
            <a:r>
              <a:rPr lang="ru-RU" dirty="0" smtClean="0"/>
              <a:t>.</a:t>
            </a:r>
          </a:p>
          <a:p>
            <a:pPr marL="0" indent="0">
              <a:buNone/>
            </a:pPr>
            <a:r>
              <a:rPr lang="ru-RU" dirty="0"/>
              <a:t>При внутреннем переводе в третьей графе книжки записывают «переведен на должность... » и указывается новая должности и название отдела, если он менялся</a:t>
            </a:r>
            <a:r>
              <a:rPr lang="ru-RU" dirty="0" smtClean="0"/>
              <a:t>.</a:t>
            </a:r>
          </a:p>
          <a:p>
            <a:pPr marL="0" indent="0">
              <a:buNone/>
            </a:pPr>
            <a:r>
              <a:rPr lang="ru-RU" dirty="0"/>
              <a:t>При внешнем переводе указывается номер и дата приказа об увольнении из одной организации и номер и дата приказа о принятии на работу в другую организацию. В обоих случаях нужно указать должность работника.</a:t>
            </a:r>
          </a:p>
        </p:txBody>
      </p:sp>
    </p:spTree>
    <p:extLst>
      <p:ext uri="{BB962C8B-B14F-4D97-AF65-F5344CB8AC3E}">
        <p14:creationId xmlns:p14="http://schemas.microsoft.com/office/powerpoint/2010/main" val="271004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438100" cy="527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80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37"/>
            <a:ext cx="8640960" cy="1312168"/>
          </a:xfrm>
        </p:spPr>
        <p:txBody>
          <a:bodyPr/>
          <a:lstStyle/>
          <a:p>
            <a:r>
              <a:rPr lang="ru-RU" dirty="0"/>
              <a:t>При совместительстве</a:t>
            </a:r>
          </a:p>
        </p:txBody>
      </p:sp>
      <p:sp>
        <p:nvSpPr>
          <p:cNvPr id="3" name="Объект 2"/>
          <p:cNvSpPr>
            <a:spLocks noGrp="1"/>
          </p:cNvSpPr>
          <p:nvPr>
            <p:ph idx="1"/>
          </p:nvPr>
        </p:nvSpPr>
        <p:spPr>
          <a:xfrm>
            <a:off x="179512" y="1412776"/>
            <a:ext cx="8856984" cy="4606280"/>
          </a:xfrm>
        </p:spPr>
        <p:txBody>
          <a:bodyPr>
            <a:normAutofit fontScale="92500" lnSpcReduction="20000"/>
          </a:bodyPr>
          <a:lstStyle/>
          <a:p>
            <a:pPr marL="0" indent="0">
              <a:buNone/>
            </a:pPr>
            <a:r>
              <a:rPr lang="ru-RU" dirty="0"/>
              <a:t>Сюда же могут быть внесены сведения о работе по совместительству. Запись в книжке также производится на основании предоставленных документов из другой организации. То есть работник приносит на основное место работы справку, которая должна содержать</a:t>
            </a:r>
            <a:r>
              <a:rPr lang="ru-RU" dirty="0" smtClean="0"/>
              <a:t>:</a:t>
            </a:r>
            <a:endParaRPr lang="ru-RU" dirty="0"/>
          </a:p>
          <a:p>
            <a:r>
              <a:rPr lang="ru-RU" dirty="0"/>
              <a:t>полное и сокращенное название организации;</a:t>
            </a:r>
          </a:p>
          <a:p>
            <a:r>
              <a:rPr lang="ru-RU" dirty="0"/>
              <a:t>наименование должности работника;</a:t>
            </a:r>
          </a:p>
          <a:p>
            <a:r>
              <a:rPr lang="ru-RU" dirty="0"/>
              <a:t>дату принятия на работу;</a:t>
            </a:r>
          </a:p>
          <a:p>
            <a:r>
              <a:rPr lang="ru-RU" dirty="0"/>
              <a:t>реквизиты организации.</a:t>
            </a:r>
          </a:p>
          <a:p>
            <a:r>
              <a:rPr lang="ru-RU" dirty="0"/>
              <a:t>Вместе со справкой работник подает заявление, написанное в свободной форме, и заверенную копию приказа другой организации, что он принят в штат. Если эти документы оформлены правильно, руководитель предприятия, которое считается основной работой, издает приказ о внесении дополнительной записи в трудовую книжку. Формулировку можно увидеть, открыв наш образец, как правильно заполнить трудовую книжку при совмещении.</a:t>
            </a:r>
          </a:p>
        </p:txBody>
      </p:sp>
    </p:spTree>
    <p:extLst>
      <p:ext uri="{BB962C8B-B14F-4D97-AF65-F5344CB8AC3E}">
        <p14:creationId xmlns:p14="http://schemas.microsoft.com/office/powerpoint/2010/main" val="37122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488832" cy="531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16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4664"/>
            <a:ext cx="6781800" cy="951050"/>
          </a:xfrm>
        </p:spPr>
        <p:txBody>
          <a:bodyPr/>
          <a:lstStyle/>
          <a:p>
            <a:r>
              <a:rPr lang="ru-RU" dirty="0"/>
              <a:t>При увольнении</a:t>
            </a:r>
          </a:p>
        </p:txBody>
      </p:sp>
      <p:sp>
        <p:nvSpPr>
          <p:cNvPr id="3" name="Объект 2"/>
          <p:cNvSpPr>
            <a:spLocks noGrp="1"/>
          </p:cNvSpPr>
          <p:nvPr>
            <p:ph idx="1"/>
          </p:nvPr>
        </p:nvSpPr>
        <p:spPr>
          <a:xfrm>
            <a:off x="30054" y="1484784"/>
            <a:ext cx="9006442" cy="4678288"/>
          </a:xfrm>
        </p:spPr>
        <p:txBody>
          <a:bodyPr/>
          <a:lstStyle/>
          <a:p>
            <a:r>
              <a:rPr lang="ru-RU" dirty="0"/>
              <a:t>Аналогично заполняется этот раздел книжки и при увольнении.</a:t>
            </a:r>
          </a:p>
          <a:p>
            <a:endParaRPr lang="ru-RU" dirty="0"/>
          </a:p>
          <a:p>
            <a:r>
              <a:rPr lang="ru-RU" dirty="0"/>
              <a:t>В третье графе указываются основания увольнения, а в четвертой — реквизиты приказа, на основе которого произошло расторжение трудового договора.</a:t>
            </a:r>
          </a:p>
          <a:p>
            <a:endParaRPr lang="ru-RU" dirty="0"/>
          </a:p>
          <a:p>
            <a:r>
              <a:rPr lang="ru-RU" dirty="0"/>
              <a:t>Эти записи в трудовой книжке должны быть заверены печатью (при наличии) и подписью работника отдела кадров. Если на предприятии нет отдела кадров или ответственного за оформление и ведение трудовых книжек, то все это должен осуществлять руководитель организации.</a:t>
            </a:r>
          </a:p>
        </p:txBody>
      </p:sp>
    </p:spTree>
    <p:extLst>
      <p:ext uri="{BB962C8B-B14F-4D97-AF65-F5344CB8AC3E}">
        <p14:creationId xmlns:p14="http://schemas.microsoft.com/office/powerpoint/2010/main" val="70367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426318" cy="526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52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870032" cy="1600200"/>
          </a:xfrm>
        </p:spPr>
        <p:txBody>
          <a:bodyPr>
            <a:normAutofit fontScale="90000"/>
          </a:bodyPr>
          <a:lstStyle/>
          <a:p>
            <a:pPr algn="ctr"/>
            <a:r>
              <a:rPr lang="ru-RU" dirty="0"/>
              <a:t>Раздел «Сведения о награждениях»</a:t>
            </a:r>
          </a:p>
        </p:txBody>
      </p:sp>
      <p:sp>
        <p:nvSpPr>
          <p:cNvPr id="3" name="Объект 2"/>
          <p:cNvSpPr>
            <a:spLocks noGrp="1"/>
          </p:cNvSpPr>
          <p:nvPr>
            <p:ph idx="1"/>
          </p:nvPr>
        </p:nvSpPr>
        <p:spPr>
          <a:xfrm>
            <a:off x="107504" y="1988840"/>
            <a:ext cx="8928992" cy="4102224"/>
          </a:xfrm>
        </p:spPr>
        <p:txBody>
          <a:bodyPr>
            <a:normAutofit fontScale="85000" lnSpcReduction="10000"/>
          </a:bodyPr>
          <a:lstStyle/>
          <a:p>
            <a:pPr marL="0" indent="0">
              <a:buNone/>
            </a:pPr>
            <a:r>
              <a:rPr lang="ru-RU" dirty="0"/>
              <a:t>Сюда вносятся данные о следующих событиях</a:t>
            </a:r>
            <a:r>
              <a:rPr lang="ru-RU" dirty="0" smtClean="0"/>
              <a:t>:</a:t>
            </a:r>
          </a:p>
          <a:p>
            <a:pPr marL="0" indent="0">
              <a:buNone/>
            </a:pPr>
            <a:r>
              <a:rPr lang="ru-RU" dirty="0"/>
              <a:t>вручение государственных наград (а также присвоения почетных званий);</a:t>
            </a:r>
          </a:p>
          <a:p>
            <a:pPr marL="0" indent="0">
              <a:buNone/>
            </a:pPr>
            <a:r>
              <a:rPr lang="ru-RU" dirty="0"/>
              <a:t>награждение дипломами, грамотами, медалями, орденами, знаками отличия;</a:t>
            </a:r>
          </a:p>
          <a:p>
            <a:pPr marL="0" indent="0">
              <a:buNone/>
            </a:pPr>
            <a:r>
              <a:rPr lang="ru-RU" dirty="0"/>
              <a:t>трудовые поощрения, прописанные в ТК РФ или во внутренних нормативных актах организации.</a:t>
            </a:r>
          </a:p>
          <a:p>
            <a:pPr marL="0" indent="0">
              <a:buNone/>
            </a:pPr>
            <a:r>
              <a:rPr lang="ru-RU" dirty="0"/>
              <a:t>Заполняется раздел книжки аналогично предыдущему:</a:t>
            </a:r>
          </a:p>
          <a:p>
            <a:pPr marL="0" indent="0">
              <a:buNone/>
            </a:pPr>
            <a:endParaRPr lang="ru-RU" dirty="0"/>
          </a:p>
          <a:p>
            <a:pPr marL="0" indent="0">
              <a:buNone/>
            </a:pPr>
            <a:r>
              <a:rPr lang="ru-RU" dirty="0"/>
              <a:t>1 графа — порядковый номер записи;</a:t>
            </a:r>
          </a:p>
          <a:p>
            <a:pPr marL="0" indent="0">
              <a:buNone/>
            </a:pPr>
            <a:r>
              <a:rPr lang="ru-RU" dirty="0"/>
              <a:t>2 графа — дата награждения;</a:t>
            </a:r>
          </a:p>
          <a:p>
            <a:pPr marL="0" indent="0">
              <a:buNone/>
            </a:pPr>
            <a:r>
              <a:rPr lang="ru-RU" dirty="0"/>
              <a:t>3 графа — название компании, должность и вид награждения;</a:t>
            </a:r>
          </a:p>
          <a:p>
            <a:pPr marL="0" indent="0">
              <a:buNone/>
            </a:pPr>
            <a:r>
              <a:rPr lang="ru-RU" dirty="0"/>
              <a:t>4 графа — реквизиты приказа, на основании которого произошло награждение.</a:t>
            </a:r>
          </a:p>
        </p:txBody>
      </p:sp>
    </p:spTree>
    <p:extLst>
      <p:ext uri="{BB962C8B-B14F-4D97-AF65-F5344CB8AC3E}">
        <p14:creationId xmlns:p14="http://schemas.microsoft.com/office/powerpoint/2010/main" val="3059943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147125" cy="502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83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784976" cy="2088232"/>
          </a:xfrm>
        </p:spPr>
        <p:txBody>
          <a:bodyPr>
            <a:noAutofit/>
          </a:bodyPr>
          <a:lstStyle/>
          <a:p>
            <a:pPr algn="ctr"/>
            <a:r>
              <a:rPr lang="ru-RU" sz="2800" dirty="0" err="1"/>
              <a:t>Трудова́я</a:t>
            </a:r>
            <a:r>
              <a:rPr lang="ru-RU" sz="2800" dirty="0"/>
              <a:t> </a:t>
            </a:r>
            <a:r>
              <a:rPr lang="ru-RU" sz="2800" dirty="0" err="1"/>
              <a:t>кни́жка</a:t>
            </a:r>
            <a:r>
              <a:rPr lang="ru-RU" sz="2800" dirty="0"/>
              <a:t> — официальный персональный документ, содержащий записи о трудоустройстве гражданина</a:t>
            </a:r>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6264696" cy="469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344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03448"/>
            <a:ext cx="6781800" cy="1600200"/>
          </a:xfrm>
        </p:spPr>
        <p:txBody>
          <a:bodyPr>
            <a:normAutofit fontScale="90000"/>
          </a:bodyPr>
          <a:lstStyle/>
          <a:p>
            <a:r>
              <a:rPr lang="ru-RU" dirty="0"/>
              <a:t>Внесение исправлений</a:t>
            </a:r>
          </a:p>
        </p:txBody>
      </p:sp>
      <p:sp>
        <p:nvSpPr>
          <p:cNvPr id="3" name="Объект 2"/>
          <p:cNvSpPr>
            <a:spLocks noGrp="1"/>
          </p:cNvSpPr>
          <p:nvPr>
            <p:ph idx="1"/>
          </p:nvPr>
        </p:nvSpPr>
        <p:spPr>
          <a:xfrm>
            <a:off x="4538" y="1124744"/>
            <a:ext cx="9031957" cy="5110336"/>
          </a:xfrm>
        </p:spPr>
        <p:txBody>
          <a:bodyPr>
            <a:normAutofit fontScale="92500"/>
          </a:bodyPr>
          <a:lstStyle/>
          <a:p>
            <a:r>
              <a:rPr lang="ru-RU" dirty="0"/>
              <a:t>С течением времени данные, указанные в трудовой книжке, могут изменяться. Например, женщина выйдет замуж и поменяет фамилию или работник получит дополнительное образование. Как внести в книжку изменения?</a:t>
            </a:r>
          </a:p>
          <a:p>
            <a:endParaRPr lang="ru-RU" dirty="0"/>
          </a:p>
          <a:p>
            <a:r>
              <a:rPr lang="ru-RU" dirty="0"/>
              <a:t>Если произошла смена фамилии, имени, отчества, то существующая запись перечеркивается одной чертой, а слева вписывается новая информация. Ее достоверность подтверждается названием и номером документа, который явился основанием для изменений (например, свидетельство о заключении брака). Новые данные заверяются подписью ответственного работника, вносившего исправление, расшифровкой подписи и печатью организации (если есть</a:t>
            </a:r>
            <a:r>
              <a:rPr lang="ru-RU" dirty="0" smtClean="0"/>
              <a:t>).</a:t>
            </a:r>
          </a:p>
          <a:p>
            <a:r>
              <a:rPr lang="ru-RU" dirty="0"/>
              <a:t>При присвоении новой классификации в образовании существующая запись зачеркивается одной чертой, а выше пишется новая.</a:t>
            </a:r>
          </a:p>
        </p:txBody>
      </p:sp>
    </p:spTree>
    <p:extLst>
      <p:ext uri="{BB962C8B-B14F-4D97-AF65-F5344CB8AC3E}">
        <p14:creationId xmlns:p14="http://schemas.microsoft.com/office/powerpoint/2010/main" val="2594674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477050" cy="540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39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191472"/>
          </a:xfrm>
        </p:spPr>
        <p:txBody>
          <a:bodyPr>
            <a:normAutofit/>
          </a:bodyPr>
          <a:lstStyle/>
          <a:p>
            <a:r>
              <a:rPr lang="ru-RU" dirty="0"/>
              <a:t>При переименовании организации исправления вносятся следующим образом:</a:t>
            </a:r>
          </a:p>
          <a:p>
            <a:endParaRPr lang="ru-RU" dirty="0"/>
          </a:p>
          <a:p>
            <a:r>
              <a:rPr lang="ru-RU" dirty="0"/>
              <a:t>Графы 1 и 2 остаются пустыми.</a:t>
            </a:r>
          </a:p>
          <a:p>
            <a:r>
              <a:rPr lang="ru-RU" dirty="0"/>
              <a:t>В графе 3 фиксируется изменение названия организации. При этом указываются прежнее и новое названия в полной и краткой форме.</a:t>
            </a:r>
          </a:p>
          <a:p>
            <a:r>
              <a:rPr lang="ru-RU" dirty="0"/>
              <a:t>В графе 4 проставляются реквизиты документа, на основании которого произошло изменение названия</a:t>
            </a:r>
            <a:r>
              <a:rPr lang="ru-RU" dirty="0" smtClean="0"/>
              <a:t>.</a:t>
            </a:r>
          </a:p>
        </p:txBody>
      </p:sp>
    </p:spTree>
    <p:extLst>
      <p:ext uri="{BB962C8B-B14F-4D97-AF65-F5344CB8AC3E}">
        <p14:creationId xmlns:p14="http://schemas.microsoft.com/office/powerpoint/2010/main" val="151169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7772497" cy="547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149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04664"/>
            <a:ext cx="7543800" cy="5688632"/>
          </a:xfrm>
        </p:spPr>
        <p:txBody>
          <a:bodyPr>
            <a:normAutofit fontScale="92500" lnSpcReduction="10000"/>
          </a:bodyPr>
          <a:lstStyle/>
          <a:p>
            <a:r>
              <a:rPr lang="ru-RU" dirty="0"/>
              <a:t>Если во время заполнения трудовой книжки была допущена ошибка или внесена неправильная запись, зачеркивать ее нельзя.</a:t>
            </a:r>
          </a:p>
          <a:p>
            <a:endParaRPr lang="ru-RU" dirty="0" smtClean="0"/>
          </a:p>
          <a:p>
            <a:r>
              <a:rPr lang="ru-RU" dirty="0" smtClean="0"/>
              <a:t>После </a:t>
            </a:r>
            <a:r>
              <a:rPr lang="ru-RU" dirty="0"/>
              <a:t>неправильной записи ставится номер следующей по порядку. Во 2 графе проставляется дата внесения изменений. В 3 графе указывается «Запись №... считать недействительной». После чего должна следовать правильная запись.</a:t>
            </a:r>
          </a:p>
          <a:p>
            <a:endParaRPr lang="ru-RU" dirty="0"/>
          </a:p>
          <a:p>
            <a:r>
              <a:rPr lang="ru-RU" dirty="0"/>
              <a:t>Для заполнения графы 4 есть два варианта:</a:t>
            </a:r>
          </a:p>
          <a:p>
            <a:endParaRPr lang="ru-RU" dirty="0"/>
          </a:p>
          <a:p>
            <a:r>
              <a:rPr lang="ru-RU" dirty="0"/>
              <a:t>повторно указать дату и номер приказа, ставшего основанием для недействительной записи;</a:t>
            </a:r>
          </a:p>
          <a:p>
            <a:r>
              <a:rPr lang="ru-RU" dirty="0"/>
              <a:t>указать номер и дату приказа, изданного для внесения исправлений.</a:t>
            </a:r>
          </a:p>
        </p:txBody>
      </p:sp>
    </p:spTree>
    <p:extLst>
      <p:ext uri="{BB962C8B-B14F-4D97-AF65-F5344CB8AC3E}">
        <p14:creationId xmlns:p14="http://schemas.microsoft.com/office/powerpoint/2010/main" val="1926296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171309" cy="482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63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6781800" cy="880120"/>
          </a:xfrm>
        </p:spPr>
        <p:txBody>
          <a:bodyPr>
            <a:normAutofit fontScale="90000"/>
          </a:bodyPr>
          <a:lstStyle/>
          <a:p>
            <a:pPr algn="ctr"/>
            <a:r>
              <a:rPr lang="ru-RU" dirty="0"/>
              <a:t>Вкладыш</a:t>
            </a:r>
          </a:p>
        </p:txBody>
      </p:sp>
      <p:sp>
        <p:nvSpPr>
          <p:cNvPr id="3" name="Объект 2"/>
          <p:cNvSpPr>
            <a:spLocks noGrp="1"/>
          </p:cNvSpPr>
          <p:nvPr>
            <p:ph idx="1"/>
          </p:nvPr>
        </p:nvSpPr>
        <p:spPr>
          <a:xfrm>
            <a:off x="179512" y="1340768"/>
            <a:ext cx="8856984" cy="4606280"/>
          </a:xfrm>
        </p:spPr>
        <p:txBody>
          <a:bodyPr>
            <a:normAutofit fontScale="85000" lnSpcReduction="10000"/>
          </a:bodyPr>
          <a:lstStyle/>
          <a:p>
            <a:r>
              <a:rPr lang="ru-RU" dirty="0"/>
              <a:t>После того, как все чистые страницы в трудовой будут заполнены, данные будут вноситься на бланке вкладыша, который дополнительно приобретает работник. Вкладыш заполняется работодателем аналогично трудовой:</a:t>
            </a:r>
          </a:p>
          <a:p>
            <a:endParaRPr lang="ru-RU" dirty="0"/>
          </a:p>
          <a:p>
            <a:r>
              <a:rPr lang="ru-RU" dirty="0"/>
              <a:t>заполняются личные данные сотрудника;</a:t>
            </a:r>
          </a:p>
          <a:p>
            <a:r>
              <a:rPr lang="ru-RU" dirty="0"/>
              <a:t>проставляется дата;</a:t>
            </a:r>
          </a:p>
          <a:p>
            <a:r>
              <a:rPr lang="ru-RU" dirty="0"/>
              <a:t>заполняются актуальные сведения, касающиеся работника;</a:t>
            </a:r>
          </a:p>
          <a:p>
            <a:r>
              <a:rPr lang="ru-RU" dirty="0"/>
              <a:t>записи заверяются подписью и печатью организации.</a:t>
            </a:r>
          </a:p>
          <a:p>
            <a:r>
              <a:rPr lang="ru-RU" dirty="0"/>
              <a:t>Бланк вшивается в конце заполненной трудовой книжки. На титульном листе основного документа ставится штамп о выдаче вкладыша с указанием его серии и номера.</a:t>
            </a:r>
          </a:p>
          <a:p>
            <a:endParaRPr lang="ru-RU" dirty="0"/>
          </a:p>
          <a:p>
            <a:r>
              <a:rPr lang="ru-RU" dirty="0"/>
              <a:t>Количество вкладышей, которое может быть у работника, законодательно не установлено.</a:t>
            </a:r>
          </a:p>
        </p:txBody>
      </p:sp>
    </p:spTree>
    <p:extLst>
      <p:ext uri="{BB962C8B-B14F-4D97-AF65-F5344CB8AC3E}">
        <p14:creationId xmlns:p14="http://schemas.microsoft.com/office/powerpoint/2010/main" val="340725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407496"/>
          </a:xfrm>
        </p:spPr>
        <p:txBody>
          <a:bodyPr>
            <a:normAutofit/>
          </a:bodyPr>
          <a:lstStyle/>
          <a:p>
            <a:r>
              <a:rPr lang="ru-RU" dirty="0"/>
              <a:t>Как и к трудовой, к оформлению вкладыша тоже есть свои требования:</a:t>
            </a:r>
          </a:p>
          <a:p>
            <a:endParaRPr lang="ru-RU" dirty="0"/>
          </a:p>
          <a:p>
            <a:r>
              <a:rPr lang="ru-RU" dirty="0"/>
              <a:t>обложка должна быть неповрежденной;</a:t>
            </a:r>
          </a:p>
          <a:p>
            <a:r>
              <a:rPr lang="ru-RU" dirty="0"/>
              <a:t>недопустимо исправление ошибок;</a:t>
            </a:r>
          </a:p>
          <a:p>
            <a:r>
              <a:rPr lang="ru-RU" dirty="0"/>
              <a:t>вкладыш не имеет юридической силы без самой трудовой;</a:t>
            </a:r>
          </a:p>
          <a:p>
            <a:r>
              <a:rPr lang="ru-RU" dirty="0"/>
              <a:t>если вносятся изменения в саму трудовую, они должны быть внесены в каждый вшитый бланк вкладыша.</a:t>
            </a:r>
          </a:p>
        </p:txBody>
      </p:sp>
    </p:spTree>
    <p:extLst>
      <p:ext uri="{BB962C8B-B14F-4D97-AF65-F5344CB8AC3E}">
        <p14:creationId xmlns:p14="http://schemas.microsoft.com/office/powerpoint/2010/main" val="3663009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74503" cy="560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585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856984" cy="864096"/>
          </a:xfrm>
        </p:spPr>
        <p:txBody>
          <a:bodyPr>
            <a:normAutofit fontScale="90000"/>
          </a:bodyPr>
          <a:lstStyle/>
          <a:p>
            <a:r>
              <a:rPr lang="ru-RU" dirty="0"/>
              <a:t>Дубликат трудовой книжки</a:t>
            </a:r>
          </a:p>
        </p:txBody>
      </p:sp>
      <p:sp>
        <p:nvSpPr>
          <p:cNvPr id="3" name="Объект 2"/>
          <p:cNvSpPr>
            <a:spLocks noGrp="1"/>
          </p:cNvSpPr>
          <p:nvPr>
            <p:ph idx="1"/>
          </p:nvPr>
        </p:nvSpPr>
        <p:spPr>
          <a:xfrm>
            <a:off x="0" y="1412776"/>
            <a:ext cx="8964488" cy="4750296"/>
          </a:xfrm>
        </p:spPr>
        <p:txBody>
          <a:bodyPr>
            <a:normAutofit fontScale="92500" lnSpcReduction="20000"/>
          </a:bodyPr>
          <a:lstStyle/>
          <a:p>
            <a:r>
              <a:rPr lang="ru-RU" dirty="0"/>
              <a:t>Дубликат оформляется при потере трудовой или при ее порче. Если в это время документ был у работника, то для восстановления он должен обратиться к последнему работодателю. Чтобы дубликат оформили, нужно подать соответствующее заявление, которое должно быть рассмотрено в течение не более 15 дней. Дополнительно у работника могут попросить документы, свидетельствующие о его предыдущих местах работы.</a:t>
            </a:r>
          </a:p>
          <a:p>
            <a:endParaRPr lang="ru-RU" dirty="0"/>
          </a:p>
          <a:p>
            <a:r>
              <a:rPr lang="ru-RU" dirty="0"/>
              <a:t>В новой трудовой на титульном листе сверху должно быть написано «Дубликат». Дальнейшее заполнение происходит стандартно. Все данные о предыдущих местах работы заполняются на основе предоставленных работником документов.</a:t>
            </a:r>
          </a:p>
          <a:p>
            <a:endParaRPr lang="ru-RU" dirty="0"/>
          </a:p>
          <a:p>
            <a:r>
              <a:rPr lang="ru-RU" dirty="0"/>
              <a:t>Если потеря или порча произошла по вине работодателя, то вся работа по восстановлению информации ложится на него.</a:t>
            </a:r>
          </a:p>
        </p:txBody>
      </p:sp>
    </p:spTree>
    <p:extLst>
      <p:ext uri="{BB962C8B-B14F-4D97-AF65-F5344CB8AC3E}">
        <p14:creationId xmlns:p14="http://schemas.microsoft.com/office/powerpoint/2010/main" val="99575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6781800" cy="1600200"/>
          </a:xfrm>
        </p:spPr>
        <p:txBody>
          <a:bodyPr>
            <a:normAutofit fontScale="90000"/>
          </a:bodyPr>
          <a:lstStyle/>
          <a:p>
            <a:pPr algn="ctr"/>
            <a:r>
              <a:rPr lang="ru-RU" dirty="0"/>
              <a:t>Порядок заполнения трудовой книжки — </a:t>
            </a:r>
          </a:p>
        </p:txBody>
      </p:sp>
      <p:sp>
        <p:nvSpPr>
          <p:cNvPr id="3" name="Объект 2"/>
          <p:cNvSpPr>
            <a:spLocks noGrp="1"/>
          </p:cNvSpPr>
          <p:nvPr>
            <p:ph idx="1"/>
          </p:nvPr>
        </p:nvSpPr>
        <p:spPr>
          <a:xfrm>
            <a:off x="251520" y="2132856"/>
            <a:ext cx="8712968" cy="4536504"/>
          </a:xfrm>
        </p:spPr>
        <p:txBody>
          <a:bodyPr>
            <a:normAutofit/>
          </a:bodyPr>
          <a:lstStyle/>
          <a:p>
            <a:r>
              <a:rPr lang="ru-RU" sz="2800" dirty="0" smtClean="0"/>
              <a:t>последовательность </a:t>
            </a:r>
            <a:r>
              <a:rPr lang="ru-RU" sz="2800" dirty="0"/>
              <a:t>действий по внесению записей в главный документ сотрудника, который отражает факт трудоустройства и подтверждает его рабочий стаж. По записям в этом документе происходят начисления пенсионных выплат, поэтому важно правильно внести все записи в этот документ. За ошибки, допущенные при внесении данных, отвечает работодатель.</a:t>
            </a:r>
          </a:p>
        </p:txBody>
      </p:sp>
    </p:spTree>
    <p:extLst>
      <p:ext uri="{BB962C8B-B14F-4D97-AF65-F5344CB8AC3E}">
        <p14:creationId xmlns:p14="http://schemas.microsoft.com/office/powerpoint/2010/main" val="3042968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806826" cy="492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541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9836"/>
            <a:ext cx="6781800" cy="1144580"/>
          </a:xfrm>
        </p:spPr>
        <p:txBody>
          <a:bodyPr/>
          <a:lstStyle/>
          <a:p>
            <a:r>
              <a:rPr lang="ru-RU" dirty="0"/>
              <a:t>Как заверить копию</a:t>
            </a:r>
          </a:p>
        </p:txBody>
      </p:sp>
      <p:sp>
        <p:nvSpPr>
          <p:cNvPr id="3" name="Объект 2"/>
          <p:cNvSpPr>
            <a:spLocks noGrp="1"/>
          </p:cNvSpPr>
          <p:nvPr>
            <p:ph idx="1"/>
          </p:nvPr>
        </p:nvSpPr>
        <p:spPr>
          <a:xfrm>
            <a:off x="0" y="1124744"/>
            <a:ext cx="8964488" cy="5038328"/>
          </a:xfrm>
        </p:spPr>
        <p:txBody>
          <a:bodyPr>
            <a:normAutofit lnSpcReduction="10000"/>
          </a:bodyPr>
          <a:lstStyle/>
          <a:p>
            <a:r>
              <a:rPr lang="ru-RU" dirty="0"/>
              <a:t>Часты случаи, когда работнику требуется копия трудовой. Чтобы ее получить, нужно на имя работодателя написать заявление. Форма заявления не установлена, но желательно придерживаться устоявшихся правил оформления</a:t>
            </a:r>
            <a:r>
              <a:rPr lang="ru-RU" dirty="0" smtClean="0"/>
              <a:t>:</a:t>
            </a:r>
            <a:endParaRPr lang="ru-RU" dirty="0"/>
          </a:p>
          <a:p>
            <a:r>
              <a:rPr lang="ru-RU" dirty="0"/>
              <a:t>в правом верхнем углу листа — данные руководителя и работника;</a:t>
            </a:r>
          </a:p>
          <a:p>
            <a:r>
              <a:rPr lang="ru-RU" dirty="0"/>
              <a:t>по центру — слово «Заявление»;</a:t>
            </a:r>
          </a:p>
          <a:p>
            <a:r>
              <a:rPr lang="ru-RU" dirty="0"/>
              <a:t>далее текст самого прошения (в нашем случае текст может быть такой: «На основании ст. 62 ТК РФ прошу выдать мне копию трудовой книжки, заверенную в установленном порядке»);</a:t>
            </a:r>
          </a:p>
          <a:p>
            <a:r>
              <a:rPr lang="ru-RU" dirty="0"/>
              <a:t>дата и подпись.</a:t>
            </a:r>
          </a:p>
          <a:p>
            <a:r>
              <a:rPr lang="ru-RU" dirty="0"/>
              <a:t>После принятия заявления в трехдневный срок должна быть подготовлена и выдана заверенная копия трудовой.</a:t>
            </a:r>
          </a:p>
        </p:txBody>
      </p:sp>
    </p:spTree>
    <p:extLst>
      <p:ext uri="{BB962C8B-B14F-4D97-AF65-F5344CB8AC3E}">
        <p14:creationId xmlns:p14="http://schemas.microsoft.com/office/powerpoint/2010/main" val="1369047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20688"/>
            <a:ext cx="8928992" cy="5616624"/>
          </a:xfrm>
        </p:spPr>
        <p:txBody>
          <a:bodyPr>
            <a:normAutofit fontScale="77500" lnSpcReduction="20000"/>
          </a:bodyPr>
          <a:lstStyle/>
          <a:p>
            <a:r>
              <a:rPr lang="ru-RU" dirty="0"/>
              <a:t>Чтобы сделать все правильно, нужно придерживаться определенного алгоритма:</a:t>
            </a:r>
          </a:p>
          <a:p>
            <a:endParaRPr lang="ru-RU" dirty="0"/>
          </a:p>
          <a:p>
            <a:r>
              <a:rPr lang="ru-RU" dirty="0"/>
              <a:t>Сделать копии всех заполненных листов. При этом копии должны быть односторонними.</a:t>
            </a:r>
          </a:p>
          <a:p>
            <a:r>
              <a:rPr lang="ru-RU" dirty="0"/>
              <a:t>Пронумеровать и прошить листы. На обороте последнего листа нужно заклеить концы нитей бумажной наклейкой, на которой написать, сколько всего листов.</a:t>
            </a:r>
          </a:p>
          <a:p>
            <a:r>
              <a:rPr lang="ru-RU" dirty="0"/>
              <a:t>Заверять нужно каждую откопированную страницу (если не скреплять в один файл). Делать это должно лицо, которому предоставлено такое право локальными нормативными актами. Если такого лица нет, то заверять копии должен генеральный директор.</a:t>
            </a:r>
          </a:p>
          <a:p>
            <a:r>
              <a:rPr lang="ru-RU" dirty="0"/>
              <a:t>Затем лицо, заверяющее документ, пишет «Верно», проставляет свою должность, подпись с расшифровкой и дату. Можно поставить печать организации (если она есть), но законодательство не обязывает это делать.</a:t>
            </a:r>
          </a:p>
          <a:p>
            <a:r>
              <a:rPr lang="ru-RU" dirty="0"/>
              <a:t>Также нужно добавить еще одну запись, касающуюся оригинала трудовой: «Подлинник документа находится в (наименование организации) в деле № ___ за ___ год» (это пишут когда копия нужна работнику для предоставления в стороннюю организацию).</a:t>
            </a:r>
          </a:p>
          <a:p>
            <a:r>
              <a:rPr lang="ru-RU" dirty="0"/>
              <a:t>Иногда работник просит добавить «Работает по настоящее время». Это не запрещено законодательством (просят, как правило, банки).</a:t>
            </a:r>
          </a:p>
          <a:p>
            <a:endParaRPr lang="ru-RU" dirty="0"/>
          </a:p>
        </p:txBody>
      </p:sp>
    </p:spTree>
    <p:extLst>
      <p:ext uri="{BB962C8B-B14F-4D97-AF65-F5344CB8AC3E}">
        <p14:creationId xmlns:p14="http://schemas.microsoft.com/office/powerpoint/2010/main" val="40796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416824" cy="5261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681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09" y="404664"/>
            <a:ext cx="9001000" cy="808112"/>
          </a:xfrm>
        </p:spPr>
        <p:txBody>
          <a:bodyPr>
            <a:normAutofit/>
          </a:bodyPr>
          <a:lstStyle/>
          <a:p>
            <a:r>
              <a:rPr lang="ru-RU" sz="4400" dirty="0"/>
              <a:t>Электронная трудовая книжка (ЭТК)</a:t>
            </a:r>
          </a:p>
        </p:txBody>
      </p:sp>
      <p:sp>
        <p:nvSpPr>
          <p:cNvPr id="3" name="Объект 2"/>
          <p:cNvSpPr>
            <a:spLocks noGrp="1"/>
          </p:cNvSpPr>
          <p:nvPr>
            <p:ph idx="1"/>
          </p:nvPr>
        </p:nvSpPr>
        <p:spPr>
          <a:xfrm>
            <a:off x="6808" y="764704"/>
            <a:ext cx="8928992" cy="3744416"/>
          </a:xfrm>
        </p:spPr>
        <p:txBody>
          <a:bodyPr/>
          <a:lstStyle/>
          <a:p>
            <a:r>
              <a:rPr lang="ru-RU" dirty="0"/>
              <a:t>С 1 января 2020 года в России вводится электронная трудовая книжка – новый формат хорошо знакомого всем работающим россиянам документа. Электронная книжка обеспечит постоянный и удобный доступ работников к информации о своей трудовой деятельности, а работодателям откроет новые возможности кадрового учета. Переход к новому формату трудовой книжки добровольный и позволяет сохранить бумажную книжку столько, сколько это необходимо.</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7"/>
            <a:ext cx="9144000" cy="262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934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9288"/>
            <a:ext cx="9144000" cy="5572000"/>
          </a:xfrm>
        </p:spPr>
        <p:txBody>
          <a:bodyPr>
            <a:normAutofit fontScale="92500" lnSpcReduction="10000"/>
          </a:bodyPr>
          <a:lstStyle/>
          <a:p>
            <a:r>
              <a:rPr lang="ru-RU" dirty="0"/>
              <a:t>Электронная трудовая книжка не предполагает физического носителя и будет реализована только в цифровом формате. Предоставить сведения о трудовой деятельности застрахованного лица работодатель может через Кабинет страхователя, специализированного оператора связи или обратившись в Клиентскую службу территориального органа ПФР.  Просмотреть сведения электронной  трудовой книжки застрахованные лица могут также через Личный кабинет гражданина или портал </a:t>
            </a:r>
            <a:r>
              <a:rPr lang="ru-RU" dirty="0" err="1"/>
              <a:t>Госуслуг</a:t>
            </a:r>
            <a:r>
              <a:rPr lang="ru-RU" dirty="0"/>
              <a:t>, а также через соответствующие приложения для смартфонов.</a:t>
            </a:r>
          </a:p>
          <a:p>
            <a:endParaRPr lang="ru-RU" dirty="0"/>
          </a:p>
          <a:p>
            <a:r>
              <a:rPr lang="ru-RU" dirty="0"/>
              <a:t>При необходимости сведения электронной трудовой книжки будут предоставляться в виде бумажной выписки. Предоставить ее сможет нынешний или бывший работодатель (по последнему месту работы), а также управление Пенсионного фонда России или многофункциональный центр </a:t>
            </a:r>
            <a:r>
              <a:rPr lang="ru-RU" dirty="0" err="1"/>
              <a:t>госуслуг</a:t>
            </a:r>
            <a:r>
              <a:rPr lang="ru-RU" dirty="0"/>
              <a:t> (МФЦ). Услуга предоставляется экстерриториально, без привязки к месту жительства или работы человека.</a:t>
            </a:r>
          </a:p>
        </p:txBody>
      </p:sp>
    </p:spTree>
    <p:extLst>
      <p:ext uri="{BB962C8B-B14F-4D97-AF65-F5344CB8AC3E}">
        <p14:creationId xmlns:p14="http://schemas.microsoft.com/office/powerpoint/2010/main" val="3615969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016" y="332656"/>
            <a:ext cx="8856984" cy="808112"/>
          </a:xfrm>
        </p:spPr>
        <p:txBody>
          <a:bodyPr>
            <a:normAutofit fontScale="90000"/>
          </a:bodyPr>
          <a:lstStyle/>
          <a:p>
            <a:r>
              <a:rPr lang="ru-RU" dirty="0"/>
              <a:t>Преимущества </a:t>
            </a:r>
            <a:r>
              <a:rPr lang="ru-RU" dirty="0" smtClean="0"/>
              <a:t>ЭТК</a:t>
            </a:r>
            <a:endParaRPr lang="ru-RU" dirty="0"/>
          </a:p>
        </p:txBody>
      </p:sp>
      <p:sp>
        <p:nvSpPr>
          <p:cNvPr id="3" name="Объект 2"/>
          <p:cNvSpPr>
            <a:spLocks noGrp="1"/>
          </p:cNvSpPr>
          <p:nvPr>
            <p:ph idx="1"/>
          </p:nvPr>
        </p:nvSpPr>
        <p:spPr>
          <a:xfrm>
            <a:off x="179512" y="1196752"/>
            <a:ext cx="8568952" cy="4966320"/>
          </a:xfrm>
        </p:spPr>
        <p:txBody>
          <a:bodyPr>
            <a:normAutofit fontScale="92500" lnSpcReduction="10000"/>
          </a:bodyPr>
          <a:lstStyle/>
          <a:p>
            <a:r>
              <a:rPr lang="ru-RU" dirty="0"/>
              <a:t>Удобный и быстрый доступ работников к информации о трудовой деятельности.</a:t>
            </a:r>
          </a:p>
          <a:p>
            <a:r>
              <a:rPr lang="ru-RU" dirty="0"/>
              <a:t>Минимизация ошибочных, неточных и недостоверных сведений о трудовой деятельности.</a:t>
            </a:r>
          </a:p>
          <a:p>
            <a:r>
              <a:rPr lang="ru-RU" dirty="0"/>
              <a:t>Дополнительные возможности дистанционного трудоустройства.</a:t>
            </a:r>
          </a:p>
          <a:p>
            <a:r>
              <a:rPr lang="ru-RU" dirty="0"/>
              <a:t>Снижение издержек работодателей на приобретение, ведение и хранение бумажных трудовых книжек.</a:t>
            </a:r>
          </a:p>
          <a:p>
            <a:r>
              <a:rPr lang="ru-RU" dirty="0"/>
              <a:t>Дистанционное оформление пенсий по данным лицевого счета без дополнительного документального подтверждения.</a:t>
            </a:r>
          </a:p>
          <a:p>
            <a:r>
              <a:rPr lang="ru-RU" dirty="0"/>
              <a:t>Использование данных электронной трудовой книжки для получения государственных услуг.</a:t>
            </a:r>
          </a:p>
          <a:p>
            <a:r>
              <a:rPr lang="ru-RU" dirty="0"/>
              <a:t>Новые возможности аналитической обработки данных о трудовой деятельности для работодателей и госорганов.</a:t>
            </a:r>
          </a:p>
          <a:p>
            <a:r>
              <a:rPr lang="ru-RU" dirty="0"/>
              <a:t>Высокий уровень безопасности и сохранности данных.</a:t>
            </a:r>
          </a:p>
        </p:txBody>
      </p:sp>
    </p:spTree>
    <p:extLst>
      <p:ext uri="{BB962C8B-B14F-4D97-AF65-F5344CB8AC3E}">
        <p14:creationId xmlns:p14="http://schemas.microsoft.com/office/powerpoint/2010/main" val="3002531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784976" cy="1800200"/>
          </a:xfrm>
        </p:spPr>
        <p:txBody>
          <a:bodyPr>
            <a:normAutofit/>
          </a:bodyPr>
          <a:lstStyle/>
          <a:p>
            <a:r>
              <a:rPr lang="ru-RU" dirty="0"/>
              <a:t>Переход на электронные трудовые </a:t>
            </a:r>
            <a:r>
              <a:rPr lang="ru-RU" dirty="0" smtClean="0"/>
              <a:t>книжки</a:t>
            </a:r>
            <a:endParaRPr lang="ru-RU" dirty="0"/>
          </a:p>
        </p:txBody>
      </p:sp>
      <p:sp>
        <p:nvSpPr>
          <p:cNvPr id="3" name="Объект 2"/>
          <p:cNvSpPr>
            <a:spLocks noGrp="1"/>
          </p:cNvSpPr>
          <p:nvPr>
            <p:ph idx="1"/>
          </p:nvPr>
        </p:nvSpPr>
        <p:spPr>
          <a:xfrm>
            <a:off x="107504" y="1988840"/>
            <a:ext cx="8856984" cy="4102224"/>
          </a:xfrm>
        </p:spPr>
        <p:txBody>
          <a:bodyPr>
            <a:normAutofit fontScale="55000" lnSpcReduction="20000"/>
          </a:bodyPr>
          <a:lstStyle/>
          <a:p>
            <a:r>
              <a:rPr lang="ru-RU" dirty="0" smtClean="0"/>
              <a:t>Формирование </a:t>
            </a:r>
            <a:r>
              <a:rPr lang="ru-RU" dirty="0"/>
              <a:t>электронных трудовых книжек россиян начинается с 1 января 2020 года. Для всех работающих граждан переход к новому формату сведений о трудовой деятельности добровольный и будет осуществляться только с согласия человека.</a:t>
            </a:r>
          </a:p>
          <a:p>
            <a:endParaRPr lang="ru-RU" dirty="0"/>
          </a:p>
          <a:p>
            <a:r>
              <a:rPr lang="ru-RU" dirty="0"/>
              <a:t>Единственным исключением станут те, кто впервые устроится на работу с 2021 года. У таких людей все сведения о периодах работы изначально будут вестись только в электронном виде без оформления бумажной трудовой книжки.</a:t>
            </a:r>
          </a:p>
          <a:p>
            <a:endParaRPr lang="ru-RU" dirty="0"/>
          </a:p>
          <a:p>
            <a:r>
              <a:rPr lang="ru-RU" dirty="0"/>
              <a:t>Остальным гражданам до 31 декабря 2020 года включительно необходимо подать письменное заявление работодателю в произвольной форме о ведении трудовой книжки в электронном виде или о сохранении бумажной трудовой книжки.</a:t>
            </a:r>
          </a:p>
          <a:p>
            <a:endParaRPr lang="ru-RU" dirty="0"/>
          </a:p>
          <a:p>
            <a:r>
              <a:rPr lang="ru-RU" dirty="0"/>
              <a:t>Россияне, выбравшие электронную трудовую книжку, получают бумажную трудовую на руки с соответствующей записью о сделанном выборе. Бумажная трудовая книжка при этом не теряет своей силы и продолжает использоваться наравне с электронной. Необходимо сохранять бумажную книжку, поскольку она является источником сведений о трудовой деятельности до 2020 года. В электронной версии фиксируются только сведения начиная с 2020 года.</a:t>
            </a:r>
          </a:p>
          <a:p>
            <a:endParaRPr lang="ru-RU" dirty="0"/>
          </a:p>
          <a:p>
            <a:r>
              <a:rPr lang="ru-RU" dirty="0"/>
              <a:t>При сохранении бумажной трудовой книжки работодатель наряду с электронной книжкой продолжит вносить сведения о трудовой деятельности также в бумажную версию. Для работников, которые не подадут заявление в течение 2020 года, несмотря на то, что они трудоустроены, работодатель также продолжит вести трудовую книжку на бумаге.</a:t>
            </a:r>
          </a:p>
        </p:txBody>
      </p:sp>
    </p:spTree>
    <p:extLst>
      <p:ext uri="{BB962C8B-B14F-4D97-AF65-F5344CB8AC3E}">
        <p14:creationId xmlns:p14="http://schemas.microsoft.com/office/powerpoint/2010/main" val="1679664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335488"/>
          </a:xfrm>
        </p:spPr>
        <p:txBody>
          <a:bodyPr>
            <a:normAutofit fontScale="92500" lnSpcReduction="10000"/>
          </a:bodyPr>
          <a:lstStyle/>
          <a:p>
            <a:r>
              <a:rPr lang="ru-RU" dirty="0"/>
              <a:t>Информация о поданном работником заявлении включается в сведения о трудовой деятельности, представляемые работодателем, для хранения в информационных ресурсах Пенсионного фонда Российской Федерации.</a:t>
            </a:r>
          </a:p>
          <a:p>
            <a:endParaRPr lang="ru-RU" dirty="0"/>
          </a:p>
          <a:p>
            <a:r>
              <a:rPr lang="ru-RU" dirty="0"/>
              <a:t>За работником, воспользовавшимся своим правом на дальнейшее ведение работодателем бумажной трудовой книжки, это право сохраняется при последующем трудоустройстве к другим работодателям.</a:t>
            </a:r>
          </a:p>
          <a:p>
            <a:endParaRPr lang="ru-RU" dirty="0"/>
          </a:p>
          <a:p>
            <a:r>
              <a:rPr lang="ru-RU" dirty="0"/>
              <a:t>Работник, подавший письменное заявление о продолжении ведения работодателем бумажной трудовой книжки, имеет право в последующем подать работодателю письменное заявление о предоставлении ему работодателем сведений о трудовой деятельности.</a:t>
            </a:r>
          </a:p>
        </p:txBody>
      </p:sp>
    </p:spTree>
    <p:extLst>
      <p:ext uri="{BB962C8B-B14F-4D97-AF65-F5344CB8AC3E}">
        <p14:creationId xmlns:p14="http://schemas.microsoft.com/office/powerpoint/2010/main" val="2220036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20688"/>
            <a:ext cx="8640960" cy="5544616"/>
          </a:xfrm>
        </p:spPr>
        <p:txBody>
          <a:bodyPr>
            <a:normAutofit fontScale="70000" lnSpcReduction="20000"/>
          </a:bodyPr>
          <a:lstStyle/>
          <a:p>
            <a:r>
              <a:rPr lang="ru-RU" dirty="0"/>
              <a:t>Лица, не имевшие возможности по 31 декабря 2020 года включительно подать работодателю одно из письменных заявлений, вправе сделать это в любое время, подав работодателю по основному месту работы, в том числе при трудоустройстве, соответствующее письменное заявление. К таким лицам, в частности, относятся:</a:t>
            </a:r>
          </a:p>
          <a:p>
            <a:endParaRPr lang="ru-RU" dirty="0"/>
          </a:p>
          <a:p>
            <a:r>
              <a:rPr lang="ru-RU" dirty="0"/>
              <a:t>1) работники, которые по состоянию на 31 декабря 2020 года не исполняли свои трудовые обязанности и ранее не подали одно из письменных заявлений, но за ними в соответствии с трудовым законодательством,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 сохранялось место работы, в том числе на период:</a:t>
            </a:r>
          </a:p>
          <a:p>
            <a:endParaRPr lang="ru-RU" dirty="0"/>
          </a:p>
          <a:p>
            <a:r>
              <a:rPr lang="ru-RU" dirty="0"/>
              <a:t>а) временной нетрудоспособности;</a:t>
            </a:r>
          </a:p>
          <a:p>
            <a:endParaRPr lang="ru-RU" dirty="0"/>
          </a:p>
          <a:p>
            <a:r>
              <a:rPr lang="ru-RU" dirty="0"/>
              <a:t>б) отпуска;</a:t>
            </a:r>
          </a:p>
          <a:p>
            <a:endParaRPr lang="ru-RU" dirty="0"/>
          </a:p>
          <a:p>
            <a:r>
              <a:rPr lang="ru-RU" dirty="0"/>
              <a:t>в) отстранения от работы в случаях, предусмотренных Трудовым кодексом Российской Федерации, другими федеральными законами, иными нормативными правовыми актами Российской Федерации;</a:t>
            </a:r>
          </a:p>
          <a:p>
            <a:endParaRPr lang="ru-RU" dirty="0"/>
          </a:p>
          <a:p>
            <a:r>
              <a:rPr lang="ru-RU" dirty="0"/>
              <a:t>2) лица, имеющие стаж работы по трудовому договору (служебному контракту), но по состоянию на 31 декабря 2020 года не состоявшие в трудовых (служебных) отношениях и до указанной даты не подавшие одно из письменных заявлений.</a:t>
            </a:r>
          </a:p>
        </p:txBody>
      </p:sp>
    </p:spTree>
    <p:extLst>
      <p:ext uri="{BB962C8B-B14F-4D97-AF65-F5344CB8AC3E}">
        <p14:creationId xmlns:p14="http://schemas.microsoft.com/office/powerpoint/2010/main" val="174251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136904" cy="1600200"/>
          </a:xfrm>
        </p:spPr>
        <p:txBody>
          <a:bodyPr>
            <a:normAutofit fontScale="90000"/>
          </a:bodyPr>
          <a:lstStyle/>
          <a:p>
            <a:pPr algn="ctr"/>
            <a:r>
              <a:rPr lang="ru-RU" dirty="0"/>
              <a:t>Какими нормативными актами руководствоваться</a:t>
            </a:r>
          </a:p>
        </p:txBody>
      </p:sp>
      <p:sp>
        <p:nvSpPr>
          <p:cNvPr id="3" name="Объект 2"/>
          <p:cNvSpPr>
            <a:spLocks noGrp="1"/>
          </p:cNvSpPr>
          <p:nvPr>
            <p:ph idx="1"/>
          </p:nvPr>
        </p:nvSpPr>
        <p:spPr>
          <a:xfrm>
            <a:off x="251520" y="2132856"/>
            <a:ext cx="8784976" cy="3886200"/>
          </a:xfrm>
        </p:spPr>
        <p:txBody>
          <a:bodyPr>
            <a:normAutofit fontScale="92500" lnSpcReduction="20000"/>
          </a:bodyPr>
          <a:lstStyle/>
          <a:p>
            <a:r>
              <a:rPr lang="ru-RU" dirty="0"/>
              <a:t>В первую очередь необходимо упомянуть, что заполнение трудовых книжек регулируется статей 66 ТК РФ. Кроме того, нужно упомянуть два других основополагающих документа.</a:t>
            </a:r>
          </a:p>
          <a:p>
            <a:endParaRPr lang="ru-RU" dirty="0"/>
          </a:p>
          <a:p>
            <a:r>
              <a:rPr lang="ru-RU" dirty="0"/>
              <a:t>Образец и правила заполнения трудовой книжки утверждены Постановлением Минтруда России от 10.10.2003 № 69. В нем подробно раскрыты нюансы внесения сведений в документ и исправления некорректных записей.</a:t>
            </a:r>
          </a:p>
          <a:p>
            <a:endParaRPr lang="ru-RU" dirty="0"/>
          </a:p>
          <a:p>
            <a:r>
              <a:rPr lang="ru-RU" dirty="0"/>
              <a:t>Помимо инструкции, которая отвечает на вопрос: как правильно вносятся записи в трудовой книжке (2020 год) — существуют также Правила ведения и хранения трудовых книжек, утвержденные Постановлением Правительства РФ от 16.04.2003 № 225.</a:t>
            </a:r>
          </a:p>
        </p:txBody>
      </p:sp>
    </p:spTree>
    <p:extLst>
      <p:ext uri="{BB962C8B-B14F-4D97-AF65-F5344CB8AC3E}">
        <p14:creationId xmlns:p14="http://schemas.microsoft.com/office/powerpoint/2010/main" val="129408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5947394" cy="614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290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09" y="548680"/>
            <a:ext cx="9144000" cy="1600200"/>
          </a:xfrm>
        </p:spPr>
        <p:txBody>
          <a:bodyPr>
            <a:normAutofit fontScale="90000"/>
          </a:bodyPr>
          <a:lstStyle/>
          <a:p>
            <a:pPr algn="ctr"/>
            <a:r>
              <a:rPr lang="ru-RU" dirty="0"/>
              <a:t>Перечень сведений электронной трудовой </a:t>
            </a:r>
            <a:r>
              <a:rPr lang="ru-RU" dirty="0" smtClean="0"/>
              <a:t>книжки</a:t>
            </a:r>
            <a:endParaRPr lang="ru-RU" dirty="0"/>
          </a:p>
        </p:txBody>
      </p:sp>
      <p:sp>
        <p:nvSpPr>
          <p:cNvPr id="3" name="Объект 2"/>
          <p:cNvSpPr>
            <a:spLocks noGrp="1"/>
          </p:cNvSpPr>
          <p:nvPr>
            <p:ph idx="1"/>
          </p:nvPr>
        </p:nvSpPr>
        <p:spPr>
          <a:xfrm>
            <a:off x="251520" y="2060848"/>
            <a:ext cx="8892480" cy="3886200"/>
          </a:xfrm>
        </p:spPr>
        <p:txBody>
          <a:bodyPr>
            <a:normAutofit fontScale="85000" lnSpcReduction="20000"/>
          </a:bodyPr>
          <a:lstStyle/>
          <a:p>
            <a:r>
              <a:rPr lang="ru-RU" dirty="0" smtClean="0"/>
              <a:t>Электронная </a:t>
            </a:r>
            <a:r>
              <a:rPr lang="ru-RU" dirty="0"/>
              <a:t>трудовая книжка сохраняет практически весь перечень сведений, которые учитываются в бумажной трудовой книжке:</a:t>
            </a:r>
          </a:p>
          <a:p>
            <a:endParaRPr lang="ru-RU" dirty="0"/>
          </a:p>
          <a:p>
            <a:r>
              <a:rPr lang="ru-RU" dirty="0"/>
              <a:t>Информация о работнике;</a:t>
            </a:r>
          </a:p>
          <a:p>
            <a:r>
              <a:rPr lang="ru-RU" dirty="0"/>
              <a:t>Даты приема, увольнения, перевода на другую работу;</a:t>
            </a:r>
          </a:p>
          <a:p>
            <a:r>
              <a:rPr lang="ru-RU" dirty="0"/>
              <a:t>Место работы;</a:t>
            </a:r>
          </a:p>
          <a:p>
            <a:r>
              <a:rPr lang="ru-RU" dirty="0"/>
              <a:t>Вид мероприятия (прием, перевод, увольнение);</a:t>
            </a:r>
          </a:p>
          <a:p>
            <a:r>
              <a:rPr lang="ru-RU" dirty="0"/>
              <a:t>Должность, профессия, специальность, квалификация, структурное подразделение;</a:t>
            </a:r>
          </a:p>
          <a:p>
            <a:r>
              <a:rPr lang="ru-RU" dirty="0"/>
              <a:t>Вид поручаемой работы;</a:t>
            </a:r>
          </a:p>
          <a:p>
            <a:r>
              <a:rPr lang="ru-RU" dirty="0"/>
              <a:t>Основание кадрового мероприятия (дата, номер и вид документа);</a:t>
            </a:r>
          </a:p>
          <a:p>
            <a:r>
              <a:rPr lang="ru-RU" dirty="0"/>
              <a:t>Причины прекращения трудового договора.</a:t>
            </a:r>
          </a:p>
        </p:txBody>
      </p:sp>
    </p:spTree>
    <p:extLst>
      <p:ext uri="{BB962C8B-B14F-4D97-AF65-F5344CB8AC3E}">
        <p14:creationId xmlns:p14="http://schemas.microsoft.com/office/powerpoint/2010/main" val="1900941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85800"/>
            <a:ext cx="8784976" cy="5407496"/>
          </a:xfrm>
        </p:spPr>
        <p:txBody>
          <a:bodyPr>
            <a:normAutofit fontScale="62500" lnSpcReduction="20000"/>
          </a:bodyPr>
          <a:lstStyle/>
          <a:p>
            <a:r>
              <a:rPr lang="ru-RU" dirty="0"/>
              <a:t>С 26 апреля 2020 года постановлением Правительства РФ № 590 установлены новые сроки представления в Пенсионный фонд сведений о трудовой деятельности, на основе которых будут формироваться электронные трудовые книжки россиян.</a:t>
            </a:r>
          </a:p>
          <a:p>
            <a:endParaRPr lang="ru-RU" dirty="0"/>
          </a:p>
          <a:p>
            <a:r>
              <a:rPr lang="ru-RU" dirty="0"/>
              <a:t>Информация о приеме на работу или увольнении должна передаваться в территориальные органы ПФР не позднее рабочего дня, следующего за днем издания соответствующего приказа или распоряжения.</a:t>
            </a:r>
          </a:p>
          <a:p>
            <a:endParaRPr lang="ru-RU" dirty="0"/>
          </a:p>
          <a:p>
            <a:r>
              <a:rPr lang="ru-RU" dirty="0"/>
              <a:t>Сокращение сроков необходимо для оперативного определения трудового статуса гражданина, если он решит обратиться за мерами социальной поддержки, в том числе за пособием по безработице.</a:t>
            </a:r>
          </a:p>
          <a:p>
            <a:endParaRPr lang="ru-RU" dirty="0"/>
          </a:p>
          <a:p>
            <a:r>
              <a:rPr lang="ru-RU" dirty="0"/>
              <a:t>Новый порядок распространяется на кадровые изменения, произошедшие с 1 апреля. Таким образом, сведения о работниках, которые приняты на работу или уволены с 1 апреля по 26 апреля 2020 года, должны быть переданы в срочном порядке по форме СЗВ-ТД.</a:t>
            </a:r>
          </a:p>
          <a:p>
            <a:endParaRPr lang="ru-RU" dirty="0"/>
          </a:p>
          <a:p>
            <a:r>
              <a:rPr lang="ru-RU" dirty="0"/>
              <a:t>В случае других кадровых изменений, например перевода сотрудника на новую должность, или при выборе работником формы трудовой книжки, сохраняются прежние сроки представления отчетности, то есть не позднее 15-го числа месяца, следующего за отчетным.</a:t>
            </a:r>
          </a:p>
          <a:p>
            <a:endParaRPr lang="ru-RU" dirty="0"/>
          </a:p>
          <a:p>
            <a:r>
              <a:rPr lang="ru-RU" dirty="0"/>
              <a:t>При представлении указанных сведений впервые в отношении зарегистрированного лица страхователь одновременно представляет сведения о его трудовой деятельности по состоянию на 1 января 2020 года у данного страхователя.</a:t>
            </a:r>
          </a:p>
        </p:txBody>
      </p:sp>
    </p:spTree>
    <p:extLst>
      <p:ext uri="{BB962C8B-B14F-4D97-AF65-F5344CB8AC3E}">
        <p14:creationId xmlns:p14="http://schemas.microsoft.com/office/powerpoint/2010/main" val="3479149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85800"/>
            <a:ext cx="8712968" cy="5407496"/>
          </a:xfrm>
        </p:spPr>
        <p:txBody>
          <a:bodyPr>
            <a:normAutofit fontScale="77500" lnSpcReduction="20000"/>
          </a:bodyPr>
          <a:lstStyle/>
          <a:p>
            <a:r>
              <a:rPr lang="ru-RU" dirty="0"/>
              <a:t>Работодатели в течение 2020 года осуществляют следующие мероприятия:</a:t>
            </a:r>
          </a:p>
          <a:p>
            <a:endParaRPr lang="ru-RU" dirty="0"/>
          </a:p>
          <a:p>
            <a:r>
              <a:rPr lang="ru-RU" dirty="0"/>
              <a:t>1) принятие или изменение локальных нормативных актов (при необходимости) с учетом мнения выборного органа первичной профсоюзной организации (при его наличии);</a:t>
            </a:r>
          </a:p>
          <a:p>
            <a:endParaRPr lang="ru-RU" dirty="0"/>
          </a:p>
          <a:p>
            <a:r>
              <a:rPr lang="ru-RU" dirty="0"/>
              <a:t>2) подготовка и обсуждение с уполномоченными в установленном порядке представителями работников изменений (при необходимости) в соглашения и коллективные договоры в порядке, установленном Трудовым кодексом Российской Федерации;</a:t>
            </a:r>
          </a:p>
          <a:p>
            <a:endParaRPr lang="ru-RU" dirty="0"/>
          </a:p>
          <a:p>
            <a:r>
              <a:rPr lang="ru-RU" dirty="0"/>
              <a:t>3) обеспечение технической готовности к представлению сведений о трудовой деятельности для хранения в информационных ресурсах ПФР;</a:t>
            </a:r>
          </a:p>
          <a:p>
            <a:endParaRPr lang="ru-RU" dirty="0"/>
          </a:p>
          <a:p>
            <a:r>
              <a:rPr lang="ru-RU" dirty="0"/>
              <a:t>4) уведомление до 31 октября 2020 года включительно каждого работника в письменной форме об изменениях в трудовом законодательстве по формированию сведений о трудовой деятельности в электронном виде, а также о праве работника сделать выбор, подав письменно одно из заявлений о сохранении бумажной трудовой книжки или о ведении трудовой книжки в электронном виде .</a:t>
            </a:r>
          </a:p>
        </p:txBody>
      </p:sp>
    </p:spTree>
    <p:extLst>
      <p:ext uri="{BB962C8B-B14F-4D97-AF65-F5344CB8AC3E}">
        <p14:creationId xmlns:p14="http://schemas.microsoft.com/office/powerpoint/2010/main" val="139316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476672"/>
            <a:ext cx="9073008" cy="5616624"/>
          </a:xfrm>
        </p:spPr>
        <p:txBody>
          <a:bodyPr>
            <a:normAutofit fontScale="62500" lnSpcReduction="20000"/>
          </a:bodyPr>
          <a:lstStyle/>
          <a:p>
            <a:r>
              <a:rPr lang="ru-RU" dirty="0"/>
              <a:t>При сохранении работником бумажной трудовой книжки:</a:t>
            </a:r>
          </a:p>
          <a:p>
            <a:endParaRPr lang="ru-RU" dirty="0"/>
          </a:p>
          <a:p>
            <a:r>
              <a:rPr lang="ru-RU" dirty="0"/>
              <a:t>1) работодатель наряду с электронной книжкой продолжит вносить сведения о трудовой деятельности также в бумажную;</a:t>
            </a:r>
          </a:p>
          <a:p>
            <a:endParaRPr lang="ru-RU" dirty="0"/>
          </a:p>
          <a:p>
            <a:r>
              <a:rPr lang="ru-RU" dirty="0"/>
              <a:t>2) право на дальнейшее ведение трудовой книжки сохраняется при последующем трудоустройстве к другим работодателям;</a:t>
            </a:r>
          </a:p>
          <a:p>
            <a:endParaRPr lang="ru-RU" dirty="0"/>
          </a:p>
          <a:p>
            <a:r>
              <a:rPr lang="ru-RU" dirty="0"/>
              <a:t>3) сохраняется право в последующем подать работодателю письменное заявление о ведении трудовой книжки в электронном виде.</a:t>
            </a:r>
          </a:p>
          <a:p>
            <a:endParaRPr lang="ru-RU" dirty="0"/>
          </a:p>
          <a:p>
            <a:r>
              <a:rPr lang="ru-RU" dirty="0"/>
              <a:t>Если работник не подал заявление до 31 декабря 2020 года:</a:t>
            </a:r>
          </a:p>
          <a:p>
            <a:endParaRPr lang="ru-RU" dirty="0"/>
          </a:p>
          <a:p>
            <a:r>
              <a:rPr lang="ru-RU" dirty="0"/>
              <a:t>Лица, не имевшие возможности по 31 декабря 2020 года подать работодателю одно из заявлений, вправе сделать это в любое время, подав работодателю соответствующее заявление по основному месту работы, в том числе при трудоустройстве. К таким лицам, в частности, относятся:</a:t>
            </a:r>
          </a:p>
          <a:p>
            <a:endParaRPr lang="ru-RU" dirty="0"/>
          </a:p>
          <a:p>
            <a:r>
              <a:rPr lang="ru-RU" dirty="0"/>
              <a:t>1) работники, которые по состоянию на 31 декабря 2020 года не исполняли свои трудовые обязанности, но за ними сохранялось место работы, в том числе на период временной нетрудоспособности, отпуска, отстранения от работы в случаях, предусмотренных Трудовым кодексом Российской Федерации, другими федеральными законами, иными нормативными правовыми актами Российской Федерации;</a:t>
            </a:r>
          </a:p>
          <a:p>
            <a:endParaRPr lang="ru-RU" dirty="0"/>
          </a:p>
          <a:p>
            <a:r>
              <a:rPr lang="ru-RU" dirty="0"/>
              <a:t>2) лица, имеющие стаж работы по трудовому договору (служебному контракту), но по состоянию на 31 декабря 2020 года не состоявшие в трудовых (служебных) отношениях.</a:t>
            </a:r>
          </a:p>
        </p:txBody>
      </p:sp>
    </p:spTree>
    <p:extLst>
      <p:ext uri="{BB962C8B-B14F-4D97-AF65-F5344CB8AC3E}">
        <p14:creationId xmlns:p14="http://schemas.microsoft.com/office/powerpoint/2010/main" val="2931219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404664"/>
            <a:ext cx="9001000" cy="5760640"/>
          </a:xfrm>
        </p:spPr>
        <p:txBody>
          <a:bodyPr>
            <a:normAutofit fontScale="62500" lnSpcReduction="20000"/>
          </a:bodyPr>
          <a:lstStyle/>
          <a:p>
            <a:r>
              <a:rPr lang="ru-RU" dirty="0"/>
              <a:t>Обязанности и полномочия работодателя при ведении электронных трудовых книжек:</a:t>
            </a:r>
          </a:p>
          <a:p>
            <a:endParaRPr lang="ru-RU" dirty="0"/>
          </a:p>
          <a:p>
            <a:r>
              <a:rPr lang="ru-RU" dirty="0"/>
              <a:t>Работнику, подавшему заявление о переходе на электронную трудовую книжку, работодатель выдает трудовую книжку на руки и освобождается от ответственности за ее ведение и хранение. При выдаче трудовой книжки в нее вносится запись о подаче работником такого заявления.</a:t>
            </a:r>
          </a:p>
          <a:p>
            <a:endParaRPr lang="ru-RU" dirty="0"/>
          </a:p>
          <a:p>
            <a:r>
              <a:rPr lang="ru-RU" dirty="0"/>
              <a:t>Необходимо предупредить работника о том, что выданная ему бумажная книжка сохраняет свою силу и продолжает использоваться наравне с электронной. Работнику следует хранить бумажную книжку, поскольку в электронной версии фиксируются только сведения о трудовой деятельности начиная с 2020 года.</a:t>
            </a:r>
          </a:p>
          <a:p>
            <a:endParaRPr lang="ru-RU" dirty="0"/>
          </a:p>
          <a:p>
            <a:r>
              <a:rPr lang="ru-RU" dirty="0"/>
              <a:t>Лицам, впервые поступающим на работу после 31 декабря 2020 года, сведения о трудовой деятельности будут вестись только в электронном виде без оформления бумажной трудовой книжки.</a:t>
            </a:r>
          </a:p>
          <a:p>
            <a:endParaRPr lang="ru-RU" dirty="0"/>
          </a:p>
          <a:p>
            <a:r>
              <a:rPr lang="ru-RU" dirty="0"/>
              <a:t>При заключении трудового договора лицо, поступающее на работу, предъявляет работодателю сведения о трудовой деятельности в бумажном или электронном виде вместе с трудовой книжкой или взамен ее.</a:t>
            </a:r>
          </a:p>
          <a:p>
            <a:endParaRPr lang="ru-RU" dirty="0"/>
          </a:p>
          <a:p>
            <a:r>
              <a:rPr lang="ru-RU" dirty="0"/>
              <a:t>Сведения о трудовой деятельности могут использоваться также для исчисления трудового стажа работника, внесения записей в его трудовую книжку (в случаях, если на работника ведется трудовая книжка в бумажном виде) и других целей в соответствии с законами и иными нормативными правовыми актами Российской Федерации.</a:t>
            </a:r>
          </a:p>
          <a:p>
            <a:endParaRPr lang="ru-RU" dirty="0"/>
          </a:p>
          <a:p>
            <a:r>
              <a:rPr lang="ru-RU" dirty="0"/>
              <a:t>В случае выявления работником неверной или неполной информации в электронной трудовой книжке, работодатель по письменному заявлению работника обязан исправить или дополнить сведения о трудовой деятельности и представить их для хранения в информационных ресурсах Пенсионного фонда России.</a:t>
            </a:r>
          </a:p>
        </p:txBody>
      </p:sp>
    </p:spTree>
    <p:extLst>
      <p:ext uri="{BB962C8B-B14F-4D97-AF65-F5344CB8AC3E}">
        <p14:creationId xmlns:p14="http://schemas.microsoft.com/office/powerpoint/2010/main" val="1212586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48680"/>
            <a:ext cx="8712968" cy="5544616"/>
          </a:xfrm>
        </p:spPr>
        <p:txBody>
          <a:bodyPr>
            <a:normAutofit fontScale="77500" lnSpcReduction="20000"/>
          </a:bodyPr>
          <a:lstStyle/>
          <a:p>
            <a:r>
              <a:rPr lang="ru-RU" dirty="0"/>
              <a:t>Предоставление сведений о трудовой деятельности работнику</a:t>
            </a:r>
          </a:p>
          <a:p>
            <a:endParaRPr lang="ru-RU" dirty="0"/>
          </a:p>
          <a:p>
            <a:r>
              <a:rPr lang="ru-RU" dirty="0"/>
              <a:t>Работникам, на которых не ведется трудовая книжка на бумаге, работодатель обязан предоставить сведения о трудовой деятельности за период работы у данного работодателя способом, указанным в заявлении работника (на бумажном носителе или в электронном виде, подписанные усиленной квалифицированной электронной подписью (при ее наличии у работодателя):</a:t>
            </a:r>
          </a:p>
          <a:p>
            <a:endParaRPr lang="ru-RU" dirty="0"/>
          </a:p>
          <a:p>
            <a:r>
              <a:rPr lang="ru-RU" dirty="0"/>
              <a:t>- в период работы не позднее трех рабочих дней со дня подачи этого заявления;</a:t>
            </a:r>
          </a:p>
          <a:p>
            <a:endParaRPr lang="ru-RU" dirty="0"/>
          </a:p>
          <a:p>
            <a:r>
              <a:rPr lang="ru-RU" dirty="0"/>
              <a:t>- при увольнении в день прекращения трудового договора.</a:t>
            </a:r>
          </a:p>
          <a:p>
            <a:endParaRPr lang="ru-RU" dirty="0"/>
          </a:p>
          <a:p>
            <a:r>
              <a:rPr lang="ru-RU" dirty="0"/>
              <a:t>Такое заявление работник может подать на бумаге или в электронном виде, направив его по адресу электронной почты работодателя в порядке, установленном работодателем.</a:t>
            </a:r>
          </a:p>
          <a:p>
            <a:endParaRPr lang="ru-RU" dirty="0"/>
          </a:p>
          <a:p>
            <a:r>
              <a:rPr lang="ru-RU" dirty="0"/>
              <a:t>В случае если в день прекращения трудового договора работнику невозможно выдать сведения о трудовой деятельности у данного работодателя в связи с отсутствием работника либо его отказом от их получения, работодатель обязан направить работнику такие сведения на бумажном носителе по почте заказным письмом с уведомлением.</a:t>
            </a:r>
          </a:p>
        </p:txBody>
      </p:sp>
    </p:spTree>
    <p:extLst>
      <p:ext uri="{BB962C8B-B14F-4D97-AF65-F5344CB8AC3E}">
        <p14:creationId xmlns:p14="http://schemas.microsoft.com/office/powerpoint/2010/main" val="13291953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8784976" cy="5760640"/>
          </a:xfrm>
        </p:spPr>
        <p:txBody>
          <a:bodyPr>
            <a:normAutofit fontScale="85000" lnSpcReduction="20000"/>
          </a:bodyPr>
          <a:lstStyle/>
          <a:p>
            <a:r>
              <a:rPr lang="ru-RU" dirty="0"/>
              <a:t>Ответственность работодателя</a:t>
            </a:r>
          </a:p>
          <a:p>
            <a:endParaRPr lang="ru-RU" dirty="0"/>
          </a:p>
          <a:p>
            <a:r>
              <a:rPr lang="ru-RU" dirty="0"/>
              <a:t>Работодатель несет ответственность:</a:t>
            </a:r>
          </a:p>
          <a:p>
            <a:endParaRPr lang="ru-RU" dirty="0"/>
          </a:p>
          <a:p>
            <a:r>
              <a:rPr lang="ru-RU" dirty="0"/>
              <a:t>- за задержку по своей вине выдачи трудовой книжки или предоставления сведений о трудовой деятельности при увольнении работника;</a:t>
            </a:r>
          </a:p>
          <a:p>
            <a:endParaRPr lang="ru-RU" dirty="0"/>
          </a:p>
          <a:p>
            <a:r>
              <a:rPr lang="ru-RU" dirty="0"/>
              <a:t>- за внесение в сведения о трудовой деятельности неправильной или не соответствующей законодательству формулировки причины увольнения работника;</a:t>
            </a:r>
          </a:p>
          <a:p>
            <a:endParaRPr lang="ru-RU" dirty="0"/>
          </a:p>
          <a:p>
            <a:r>
              <a:rPr lang="ru-RU" dirty="0"/>
              <a:t>- за непредставление в установленный срок либо представление неполных и (или) недостоверных сведений о трудовой деятельности в территориальный орган Пенсионного фонда.</a:t>
            </a:r>
          </a:p>
          <a:p>
            <a:endParaRPr lang="ru-RU" dirty="0"/>
          </a:p>
          <a:p>
            <a:r>
              <a:rPr lang="ru-RU" dirty="0"/>
              <a:t>Если неправильная формулировка основания и (или) причины увольнения в сведениях о трудовой деятельности препятствовала поступлению работника на другую работу, суд принимает решение о выплате ему среднего заработка за все время вынужденного прогула.</a:t>
            </a:r>
          </a:p>
        </p:txBody>
      </p:sp>
    </p:spTree>
    <p:extLst>
      <p:ext uri="{BB962C8B-B14F-4D97-AF65-F5344CB8AC3E}">
        <p14:creationId xmlns:p14="http://schemas.microsoft.com/office/powerpoint/2010/main" val="407860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964488" cy="1600200"/>
          </a:xfrm>
        </p:spPr>
        <p:txBody>
          <a:bodyPr>
            <a:normAutofit fontScale="90000"/>
          </a:bodyPr>
          <a:lstStyle/>
          <a:p>
            <a:r>
              <a:rPr lang="ru-RU" dirty="0"/>
              <a:t>Кто в ответе за грамотность оформления</a:t>
            </a:r>
          </a:p>
        </p:txBody>
      </p:sp>
      <p:sp>
        <p:nvSpPr>
          <p:cNvPr id="3" name="Объект 2"/>
          <p:cNvSpPr>
            <a:spLocks noGrp="1"/>
          </p:cNvSpPr>
          <p:nvPr>
            <p:ph idx="1"/>
          </p:nvPr>
        </p:nvSpPr>
        <p:spPr>
          <a:xfrm>
            <a:off x="107504" y="2276872"/>
            <a:ext cx="8928992" cy="3886200"/>
          </a:xfrm>
        </p:spPr>
        <p:txBody>
          <a:bodyPr>
            <a:normAutofit fontScale="77500" lnSpcReduction="20000"/>
          </a:bodyPr>
          <a:lstStyle/>
          <a:p>
            <a:r>
              <a:rPr lang="ru-RU" dirty="0"/>
              <a:t>Согласно ст. 66 ТК РФ, трудовая книжка имеет установленную форму, обязательную для всех работающих граждан, и является основным документом о рабочей деятельности. Образец трудовой книжки можно посмотреть в нашей статье.</a:t>
            </a:r>
          </a:p>
          <a:p>
            <a:endParaRPr lang="ru-RU" dirty="0"/>
          </a:p>
          <a:p>
            <a:r>
              <a:rPr lang="ru-RU" dirty="0"/>
              <a:t>Ошибки в записях, которые вносятся в этот бланк, могут помешать трудоустройству работника и оформлению пенсии. Исправить неточности будет работодатель, который их допустил. Либо текущий работодатель на основании документов от организации, которая эти ошибки допустила. Поэтому важно вносить сведения в документ в соответствии с установленными правилами и не допускать грамматических ошибок</a:t>
            </a:r>
            <a:r>
              <a:rPr lang="ru-RU" dirty="0" smtClean="0"/>
              <a:t>.</a:t>
            </a:r>
          </a:p>
          <a:p>
            <a:r>
              <a:rPr lang="ru-RU" dirty="0"/>
              <a:t>За ведение и сохранность документа отвечает именно работодатель, он же обязан завести его работнику при первом трудоустройстве. Руководитель может сам нести ответственность за заполнение бланков, либо возложить полномочия приказом на специалиста кадровой службы или иного работника.</a:t>
            </a:r>
          </a:p>
        </p:txBody>
      </p:sp>
    </p:spTree>
    <p:extLst>
      <p:ext uri="{BB962C8B-B14F-4D97-AF65-F5344CB8AC3E}">
        <p14:creationId xmlns:p14="http://schemas.microsoft.com/office/powerpoint/2010/main" val="1972448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40960" cy="1600200"/>
          </a:xfrm>
        </p:spPr>
        <p:txBody>
          <a:bodyPr>
            <a:normAutofit fontScale="90000"/>
          </a:bodyPr>
          <a:lstStyle/>
          <a:p>
            <a:pPr algn="ctr"/>
            <a:r>
              <a:rPr lang="ru-RU" dirty="0"/>
              <a:t>Правила заполнения трудовой книжки</a:t>
            </a:r>
          </a:p>
        </p:txBody>
      </p:sp>
      <p:sp>
        <p:nvSpPr>
          <p:cNvPr id="3" name="Объект 2"/>
          <p:cNvSpPr>
            <a:spLocks noGrp="1"/>
          </p:cNvSpPr>
          <p:nvPr>
            <p:ph idx="1"/>
          </p:nvPr>
        </p:nvSpPr>
        <p:spPr>
          <a:xfrm>
            <a:off x="251520" y="1916832"/>
            <a:ext cx="8784976" cy="4248472"/>
          </a:xfrm>
        </p:spPr>
        <p:txBody>
          <a:bodyPr>
            <a:normAutofit fontScale="70000" lnSpcReduction="20000"/>
          </a:bodyPr>
          <a:lstStyle/>
          <a:p>
            <a:r>
              <a:rPr lang="ru-RU" dirty="0"/>
              <a:t>оформить бланк при первом трудоустройстве;</a:t>
            </a:r>
          </a:p>
          <a:p>
            <a:r>
              <a:rPr lang="ru-RU" dirty="0"/>
              <a:t>вносить записи в строго установленный (недельный) срок, а при увольнении — в день увольнения;</a:t>
            </a:r>
          </a:p>
          <a:p>
            <a:r>
              <a:rPr lang="ru-RU" dirty="0"/>
              <a:t>дублировать записи в личной карточке работника под его подпись;</a:t>
            </a:r>
          </a:p>
          <a:p>
            <a:r>
              <a:rPr lang="ru-RU" dirty="0"/>
              <a:t>использовать точные формулировки из ТК РФ или федеральных законов со ссылкой на них;</a:t>
            </a:r>
          </a:p>
          <a:p>
            <a:r>
              <a:rPr lang="ru-RU" dirty="0"/>
              <a:t>вносить сведения о поощрениях за заслуги в труде (</a:t>
            </a:r>
            <a:r>
              <a:rPr lang="ru-RU" dirty="0" err="1"/>
              <a:t>госнаграды</a:t>
            </a:r>
            <a:r>
              <a:rPr lang="ru-RU" dirty="0"/>
              <a:t>, звания, знаки, дипломы);</a:t>
            </a:r>
          </a:p>
          <a:p>
            <a:r>
              <a:rPr lang="ru-RU" dirty="0"/>
              <a:t>вернуть книжку владельцу при увольнении, и если бланк пришел в негодность, выдать дубликат;</a:t>
            </a:r>
          </a:p>
          <a:p>
            <a:r>
              <a:rPr lang="ru-RU" dirty="0"/>
              <a:t>заверить записи подписью ответственного лица, печатью организации (если есть) и подписью самого сотрудника;</a:t>
            </a:r>
          </a:p>
          <a:p>
            <a:r>
              <a:rPr lang="ru-RU" dirty="0"/>
              <a:t>уведомить работника о необходимости забрать бланк, если по каким-то причинам работник не смог его получить в день увольнения (в противном случае работодатель понесет ответственность за задержку выдачи);</a:t>
            </a:r>
          </a:p>
          <a:p>
            <a:r>
              <a:rPr lang="ru-RU" dirty="0"/>
              <a:t>дополнить книгу вкладышем, если страницы закончатся;</a:t>
            </a:r>
          </a:p>
          <a:p>
            <a:r>
              <a:rPr lang="ru-RU" dirty="0"/>
              <a:t>вести обязательный учет движения книжек и вкладышей.</a:t>
            </a:r>
          </a:p>
        </p:txBody>
      </p:sp>
    </p:spTree>
    <p:extLst>
      <p:ext uri="{BB962C8B-B14F-4D97-AF65-F5344CB8AC3E}">
        <p14:creationId xmlns:p14="http://schemas.microsoft.com/office/powerpoint/2010/main" val="147547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6781800" cy="1600200"/>
          </a:xfrm>
        </p:spPr>
        <p:txBody>
          <a:bodyPr>
            <a:noAutofit/>
          </a:bodyPr>
          <a:lstStyle/>
          <a:p>
            <a:pPr algn="ctr"/>
            <a:r>
              <a:rPr lang="ru-RU" sz="4000" dirty="0"/>
              <a:t>Инструкция по заполнению содержит такие правила внесения записей:</a:t>
            </a:r>
          </a:p>
        </p:txBody>
      </p:sp>
      <p:sp>
        <p:nvSpPr>
          <p:cNvPr id="3" name="Объект 2"/>
          <p:cNvSpPr>
            <a:spLocks noGrp="1"/>
          </p:cNvSpPr>
          <p:nvPr>
            <p:ph idx="1"/>
          </p:nvPr>
        </p:nvSpPr>
        <p:spPr>
          <a:xfrm>
            <a:off x="107504" y="2276872"/>
            <a:ext cx="8856984" cy="3886200"/>
          </a:xfrm>
        </p:spPr>
        <p:txBody>
          <a:bodyPr>
            <a:normAutofit fontScale="92500" lnSpcReduction="20000"/>
          </a:bodyPr>
          <a:lstStyle/>
          <a:p>
            <a:r>
              <a:rPr lang="ru-RU" dirty="0"/>
              <a:t>даты вписывают арабскими цифрами в формате «17.05.2019»;</a:t>
            </a:r>
          </a:p>
          <a:p>
            <a:r>
              <a:rPr lang="ru-RU" dirty="0"/>
              <a:t>используют перьевую, гелиевую или шариковую ручку черного, синего или фиолетового цвета;</a:t>
            </a:r>
          </a:p>
          <a:p>
            <a:r>
              <a:rPr lang="ru-RU" dirty="0"/>
              <a:t>не применяют сокращений;</a:t>
            </a:r>
          </a:p>
          <a:p>
            <a:r>
              <a:rPr lang="ru-RU" dirty="0"/>
              <a:t>не зачеркивают записи при исправлении (не относится к титульному листу), под некорректной записью пишут «запись номер __ недействительна», ниже вносят правильную;</a:t>
            </a:r>
          </a:p>
          <a:p>
            <a:r>
              <a:rPr lang="ru-RU" dirty="0"/>
              <a:t>Ф.И.О. пишут полностью, без замены инициалами, дату рождения — на основе паспорта;</a:t>
            </a:r>
          </a:p>
          <a:p>
            <a:r>
              <a:rPr lang="ru-RU" dirty="0"/>
              <a:t>информацию о профессии и образовании тоже на основании соответствующих документов;</a:t>
            </a:r>
          </a:p>
          <a:p>
            <a:r>
              <a:rPr lang="ru-RU" dirty="0"/>
              <a:t>подпись работника должна заверить сведения</a:t>
            </a:r>
            <a:r>
              <a:rPr lang="ru-RU" dirty="0" smtClean="0"/>
              <a:t>.</a:t>
            </a:r>
            <a:endParaRPr lang="ru-RU" dirty="0"/>
          </a:p>
        </p:txBody>
      </p:sp>
    </p:spTree>
    <p:extLst>
      <p:ext uri="{BB962C8B-B14F-4D97-AF65-F5344CB8AC3E}">
        <p14:creationId xmlns:p14="http://schemas.microsoft.com/office/powerpoint/2010/main" val="74936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Документ содержит три части:</a:t>
            </a:r>
          </a:p>
          <a:p>
            <a:endParaRPr lang="ru-RU" dirty="0"/>
          </a:p>
          <a:p>
            <a:r>
              <a:rPr lang="ru-RU" dirty="0"/>
              <a:t>титульная часть — основные сведения о работнике;</a:t>
            </a:r>
          </a:p>
          <a:p>
            <a:r>
              <a:rPr lang="ru-RU" dirty="0"/>
              <a:t>сведения о работе — информация о принятии на должность, переводе и увольнении;</a:t>
            </a:r>
          </a:p>
          <a:p>
            <a:r>
              <a:rPr lang="ru-RU" dirty="0"/>
              <a:t>сведения о награждениях.</a:t>
            </a:r>
          </a:p>
        </p:txBody>
      </p:sp>
    </p:spTree>
    <p:extLst>
      <p:ext uri="{BB962C8B-B14F-4D97-AF65-F5344CB8AC3E}">
        <p14:creationId xmlns:p14="http://schemas.microsoft.com/office/powerpoint/2010/main" val="393895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6781800" cy="1600200"/>
          </a:xfrm>
        </p:spPr>
        <p:txBody>
          <a:bodyPr>
            <a:normAutofit fontScale="90000"/>
          </a:bodyPr>
          <a:lstStyle/>
          <a:p>
            <a:pPr algn="ctr"/>
            <a:r>
              <a:rPr lang="ru-RU" dirty="0"/>
              <a:t>Заполнение титульного листа</a:t>
            </a:r>
          </a:p>
        </p:txBody>
      </p:sp>
      <p:sp>
        <p:nvSpPr>
          <p:cNvPr id="3" name="Объект 2"/>
          <p:cNvSpPr>
            <a:spLocks noGrp="1"/>
          </p:cNvSpPr>
          <p:nvPr>
            <p:ph idx="1"/>
          </p:nvPr>
        </p:nvSpPr>
        <p:spPr>
          <a:xfrm>
            <a:off x="179512" y="1844824"/>
            <a:ext cx="8784976" cy="4318248"/>
          </a:xfrm>
        </p:spPr>
        <p:txBody>
          <a:bodyPr>
            <a:normAutofit lnSpcReduction="10000"/>
          </a:bodyPr>
          <a:lstStyle/>
          <a:p>
            <a:r>
              <a:rPr lang="ru-RU" dirty="0"/>
              <a:t>Ф.И.О. владельца;</a:t>
            </a:r>
          </a:p>
          <a:p>
            <a:r>
              <a:rPr lang="ru-RU" dirty="0"/>
              <a:t>дата его рождения;</a:t>
            </a:r>
          </a:p>
          <a:p>
            <a:r>
              <a:rPr lang="ru-RU" dirty="0"/>
              <a:t>образование (среднее, среднее специальное, высшее);</a:t>
            </a:r>
          </a:p>
          <a:p>
            <a:r>
              <a:rPr lang="ru-RU" dirty="0"/>
              <a:t>наименование профессии, как в дипломе;</a:t>
            </a:r>
          </a:p>
          <a:p>
            <a:r>
              <a:rPr lang="ru-RU" dirty="0"/>
              <a:t>дата открытия книжки;</a:t>
            </a:r>
          </a:p>
          <a:p>
            <a:r>
              <a:rPr lang="ru-RU" dirty="0"/>
              <a:t>подпись лица, заполнявшего бланк;</a:t>
            </a:r>
          </a:p>
          <a:p>
            <a:r>
              <a:rPr lang="ru-RU" dirty="0"/>
              <a:t>печать </a:t>
            </a:r>
            <a:r>
              <a:rPr lang="ru-RU" dirty="0" smtClean="0"/>
              <a:t>организации </a:t>
            </a:r>
            <a:r>
              <a:rPr lang="ru-RU" dirty="0"/>
              <a:t>(если есть</a:t>
            </a:r>
            <a:r>
              <a:rPr lang="ru-RU" dirty="0" smtClean="0"/>
              <a:t>).</a:t>
            </a:r>
          </a:p>
          <a:p>
            <a:r>
              <a:rPr lang="ru-RU" dirty="0"/>
              <a:t>Эта страница заполняется только по данным документов, которые предоставил работник. Это должны быть паспорт, СНИЛС, документ об образовании (обычно диплом), свидетельство о заключении (расторжении) брака.</a:t>
            </a:r>
          </a:p>
        </p:txBody>
      </p:sp>
    </p:spTree>
    <p:extLst>
      <p:ext uri="{BB962C8B-B14F-4D97-AF65-F5344CB8AC3E}">
        <p14:creationId xmlns:p14="http://schemas.microsoft.com/office/powerpoint/2010/main" val="1835762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107</TotalTime>
  <Words>3840</Words>
  <Application>Microsoft Office PowerPoint</Application>
  <PresentationFormat>Экран (4:3)</PresentationFormat>
  <Paragraphs>265</Paragraphs>
  <Slides>47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NewsPrint</vt:lpstr>
      <vt:lpstr>Трудовые книжки</vt:lpstr>
      <vt:lpstr>Трудова́я кни́жка — официальный персональный документ, содержащий записи о трудоустройстве гражданина </vt:lpstr>
      <vt:lpstr>Порядок заполнения трудовой книжки — </vt:lpstr>
      <vt:lpstr>Какими нормативными актами руководствоваться</vt:lpstr>
      <vt:lpstr>Кто в ответе за грамотность оформления</vt:lpstr>
      <vt:lpstr>Правила заполнения трудовой книжки</vt:lpstr>
      <vt:lpstr>Инструкция по заполнению содержит такие правила внесения записей:</vt:lpstr>
      <vt:lpstr>Презентация PowerPoint</vt:lpstr>
      <vt:lpstr>Заполнение титульного листа</vt:lpstr>
      <vt:lpstr>Презентация PowerPoint</vt:lpstr>
      <vt:lpstr>Раздел «Сведения о работе» </vt:lpstr>
      <vt:lpstr>При переводе</vt:lpstr>
      <vt:lpstr>Презентация PowerPoint</vt:lpstr>
      <vt:lpstr>При совместительстве</vt:lpstr>
      <vt:lpstr>Презентация PowerPoint</vt:lpstr>
      <vt:lpstr>При увольнении</vt:lpstr>
      <vt:lpstr>Презентация PowerPoint</vt:lpstr>
      <vt:lpstr>Раздел «Сведения о награждениях»</vt:lpstr>
      <vt:lpstr>Презентация PowerPoint</vt:lpstr>
      <vt:lpstr>Внесение исправлений</vt:lpstr>
      <vt:lpstr>Презентация PowerPoint</vt:lpstr>
      <vt:lpstr>Презентация PowerPoint</vt:lpstr>
      <vt:lpstr>Презентация PowerPoint</vt:lpstr>
      <vt:lpstr>Презентация PowerPoint</vt:lpstr>
      <vt:lpstr>Презентация PowerPoint</vt:lpstr>
      <vt:lpstr>Вкладыш</vt:lpstr>
      <vt:lpstr>Презентация PowerPoint</vt:lpstr>
      <vt:lpstr>Презентация PowerPoint</vt:lpstr>
      <vt:lpstr>Дубликат трудовой книжки</vt:lpstr>
      <vt:lpstr>Презентация PowerPoint</vt:lpstr>
      <vt:lpstr>Как заверить копию</vt:lpstr>
      <vt:lpstr>Презентация PowerPoint</vt:lpstr>
      <vt:lpstr>Презентация PowerPoint</vt:lpstr>
      <vt:lpstr>Электронная трудовая книжка (ЭТК)</vt:lpstr>
      <vt:lpstr>Презентация PowerPoint</vt:lpstr>
      <vt:lpstr>Преимущества ЭТК</vt:lpstr>
      <vt:lpstr>Переход на электронные трудовые книжки</vt:lpstr>
      <vt:lpstr>Презентация PowerPoint</vt:lpstr>
      <vt:lpstr>Презентация PowerPoint</vt:lpstr>
      <vt:lpstr>Презентация PowerPoint</vt:lpstr>
      <vt:lpstr>Перечень сведений электронной трудовой книжки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Трудовые книжки</dc:title>
  <dc:creator>Преподаватель</dc:creator>
  <cp:lastModifiedBy>Преподаватель</cp:lastModifiedBy>
  <cp:revision>7</cp:revision>
  <dcterms:created xsi:type="dcterms:W3CDTF">2020-11-18T07:05:25Z</dcterms:created>
  <dcterms:modified xsi:type="dcterms:W3CDTF">2020-11-18T08:59:31Z</dcterms:modified>
</cp:coreProperties>
</file>