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63" r:id="rId15"/>
    <p:sldId id="264" r:id="rId16"/>
    <p:sldId id="265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1DC562-7979-4A17-9299-14F4BBC62B2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3A52CCE-E5A1-4DD9-B7ED-ACCDAB728794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233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C562-7979-4A17-9299-14F4BBC62B2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2CCE-E5A1-4DD9-B7ED-ACCDAB72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13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C562-7979-4A17-9299-14F4BBC62B2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2CCE-E5A1-4DD9-B7ED-ACCDAB72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500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C562-7979-4A17-9299-14F4BBC62B2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2CCE-E5A1-4DD9-B7ED-ACCDAB72879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7047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C562-7979-4A17-9299-14F4BBC62B2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2CCE-E5A1-4DD9-B7ED-ACCDAB72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12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C562-7979-4A17-9299-14F4BBC62B2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2CCE-E5A1-4DD9-B7ED-ACCDAB72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53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C562-7979-4A17-9299-14F4BBC62B2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2CCE-E5A1-4DD9-B7ED-ACCDAB72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2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C562-7979-4A17-9299-14F4BBC62B2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2CCE-E5A1-4DD9-B7ED-ACCDAB72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20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C562-7979-4A17-9299-14F4BBC62B2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2CCE-E5A1-4DD9-B7ED-ACCDAB72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58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C562-7979-4A17-9299-14F4BBC62B2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2CCE-E5A1-4DD9-B7ED-ACCDAB72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12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C562-7979-4A17-9299-14F4BBC62B2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2CCE-E5A1-4DD9-B7ED-ACCDAB72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04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C562-7979-4A17-9299-14F4BBC62B2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2CCE-E5A1-4DD9-B7ED-ACCDAB72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3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C562-7979-4A17-9299-14F4BBC62B2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2CCE-E5A1-4DD9-B7ED-ACCDAB72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4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C562-7979-4A17-9299-14F4BBC62B2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2CCE-E5A1-4DD9-B7ED-ACCDAB72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C562-7979-4A17-9299-14F4BBC62B2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2CCE-E5A1-4DD9-B7ED-ACCDAB72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1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C562-7979-4A17-9299-14F4BBC62B2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2CCE-E5A1-4DD9-B7ED-ACCDAB72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1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C562-7979-4A17-9299-14F4BBC62B2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2CCE-E5A1-4DD9-B7ED-ACCDAB72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4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1DC562-7979-4A17-9299-14F4BBC62B2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A52CCE-E5A1-4DD9-B7ED-ACCDAB728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69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Режим работы и учёт рабочего времени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3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70659"/>
            <a:ext cx="12192000" cy="681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1670890" cy="5624052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Существуют две унифицированные формы: Т-12 и Т-13. Разница в них заключается в том, что форму Т-12 заполняют только вручную или в текстовом редакторе, и в нем есть специальный раздел для расчета зарплаты. Табель Т-13 может заполняться с помощью специализированных компьютерных программ и систем контроля доступа, которые используются в целях учета посещений сотрудниками фирмы своей работы. В этой форме отсутствует блок для расчета зарплаты, она подлежит расчету в иных регистрах.</a:t>
            </a:r>
            <a:endParaRPr lang="ru-RU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2451" y="292961"/>
            <a:ext cx="111792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1. Оформляем шапку</a:t>
            </a:r>
          </a:p>
          <a:p>
            <a:r>
              <a:rPr lang="ru-RU" sz="2000" dirty="0" smtClean="0"/>
              <a:t>Приведем образец заполнения графика работы сотрудников на месяц, на примере — февраль 2020 года.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4" y="1608495"/>
            <a:ext cx="11524634" cy="236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0396882" cy="1151965"/>
          </a:xfrm>
        </p:spPr>
        <p:txBody>
          <a:bodyPr/>
          <a:lstStyle/>
          <a:p>
            <a:r>
              <a:rPr lang="ru-RU" dirty="0"/>
              <a:t>Шаг 2. Заполняем графы 1–3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052053"/>
            <a:ext cx="3938186" cy="4391359"/>
          </a:xfrm>
        </p:spPr>
        <p:txBody>
          <a:bodyPr>
            <a:noAutofit/>
          </a:bodyPr>
          <a:lstStyle/>
          <a:p>
            <a:r>
              <a:rPr lang="ru-RU" sz="2400" dirty="0"/>
              <a:t>Графа 1, порядковый номер, заполняется по количеству сотрудников в табеле. Графы 2–3 содержат идентификационные сведения по каждому работнику: Ф.И.О. сотрудника, его должность и табельный номер.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718" y="914402"/>
            <a:ext cx="6554637" cy="59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76200"/>
            <a:ext cx="10396882" cy="1151965"/>
          </a:xfrm>
        </p:spPr>
        <p:txBody>
          <a:bodyPr/>
          <a:lstStyle/>
          <a:p>
            <a:r>
              <a:rPr lang="ru-RU" dirty="0"/>
              <a:t>Шаг 3. Заполняем графы 4–6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8155" y="1022556"/>
            <a:ext cx="11533239" cy="4352030"/>
          </a:xfrm>
        </p:spPr>
        <p:txBody>
          <a:bodyPr/>
          <a:lstStyle/>
          <a:p>
            <a:r>
              <a:rPr lang="ru-RU" dirty="0"/>
              <a:t>Графа 4 содержит отметки о явках и неявках на работу по каждому числу в соответствующем месяце. В приведенном примере табеля за февраль 2020 года 28 дней, поэтому и ячеек для заполнения данных 28. Для этой информации в таблице четыре строки (по две на каждую половину месяца).</a:t>
            </a:r>
          </a:p>
          <a:p>
            <a:endParaRPr lang="ru-RU" dirty="0"/>
          </a:p>
          <a:p>
            <a:r>
              <a:rPr lang="ru-RU" dirty="0"/>
              <a:t>В верхней строке каждой половины месяца отражаются буквенные обозначения причин явок и неявок (буквенное соответствие причин представлены на титульном листе формы № Т-12) — это коды явок-неявок к графику рабочего времени. Расшифровка кодов дана в файле в конце статьи.</a:t>
            </a:r>
          </a:p>
        </p:txBody>
      </p:sp>
    </p:spTree>
    <p:extLst>
      <p:ext uri="{BB962C8B-B14F-4D97-AF65-F5344CB8AC3E}">
        <p14:creationId xmlns:p14="http://schemas.microsoft.com/office/powerpoint/2010/main" val="39129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8156" y="68826"/>
            <a:ext cx="11523406" cy="5305759"/>
          </a:xfrm>
        </p:spPr>
        <p:txBody>
          <a:bodyPr>
            <a:normAutofit/>
          </a:bodyPr>
          <a:lstStyle/>
          <a:p>
            <a:r>
              <a:rPr lang="ru-RU" dirty="0"/>
              <a:t>Отметки, объясняющие причины неявок на работу, о работе в режиме неполного или за пределами нормальной продолжительности рабочего времени и др., делаются на основании документов: листок нетрудоспособности, справка о выполнении государственных или общественных обязанностей, письменное предупреждение о простое, письменное согласие работника на сверхурочную работу в случаях, установленных законодательством, др.</a:t>
            </a:r>
          </a:p>
          <a:p>
            <a:endParaRPr lang="ru-RU" dirty="0"/>
          </a:p>
          <a:p>
            <a:r>
              <a:rPr lang="ru-RU" dirty="0"/>
              <a:t>Под буквенным обозначением проставляется числовой показатель, равный количеству фактически отработанных часов и минут каждым работником.</a:t>
            </a:r>
          </a:p>
          <a:p>
            <a:endParaRPr lang="ru-RU" dirty="0"/>
          </a:p>
          <a:p>
            <a:r>
              <a:rPr lang="ru-RU" dirty="0"/>
              <a:t>Графы 5 и 6 содержат суммарный показатель отработанного времени по каждому сотруднику за каждую половину месяца в часах, минутах и днях (графа 5) и за весь месяц (графа 6) в часах, минутах и днях.</a:t>
            </a:r>
          </a:p>
        </p:txBody>
      </p:sp>
    </p:spTree>
    <p:extLst>
      <p:ext uri="{BB962C8B-B14F-4D97-AF65-F5344CB8AC3E}">
        <p14:creationId xmlns:p14="http://schemas.microsoft.com/office/powerpoint/2010/main" val="21681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973"/>
            <a:ext cx="12192000" cy="69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464574"/>
          </a:xfrm>
        </p:spPr>
        <p:txBody>
          <a:bodyPr>
            <a:normAutofit fontScale="90000"/>
          </a:bodyPr>
          <a:lstStyle/>
          <a:p>
            <a:r>
              <a:rPr lang="ru-RU" dirty="0"/>
              <a:t>Шаг 4. Заполняем графы 7–9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8490" y="875072"/>
            <a:ext cx="12103510" cy="471948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Графы 7–9 в форме Т-13 заполняются при автоматизированной системе учета с учетом следующих особенностей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для всех работников организации начисление зарплаты происходит только по одному виду оплаты труда и с использованием одного корреспондирующего счета, то показатели «код вида оплаты» и «корреспондирующий счет» можно ставить над гр. 7, 8 и заполнять только графу 9 — на суммовой показатель отработанных дней и часов (в скобках) по каждому сотруднику;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же начисления производятся по нескольким видам оплаты (от 2 и более) и с использованием нескольких счетов бухгалтерского учета, то гр. 7 и 8 заполняются соответствующими данными, в гр. 9 отражается суммовой показатель отработанных дней и часов (в скобках) по каждому сотруднику;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дополнительный блок с аналогичными графами предусмотрен на случай, если количество видов оплаты труда превысит 4.</a:t>
            </a:r>
          </a:p>
        </p:txBody>
      </p:sp>
    </p:spTree>
    <p:extLst>
      <p:ext uri="{BB962C8B-B14F-4D97-AF65-F5344CB8AC3E}">
        <p14:creationId xmlns:p14="http://schemas.microsoft.com/office/powerpoint/2010/main" val="23077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742" y="0"/>
            <a:ext cx="6990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5318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Режим рабочего времени – это распределение времени работы в пределах конкретно </a:t>
            </a:r>
            <a:r>
              <a:rPr lang="ru-RU" sz="3600" dirty="0" err="1"/>
              <a:t>го</a:t>
            </a:r>
            <a:r>
              <a:rPr lang="ru-RU" sz="3600" dirty="0"/>
              <a:t> календарного периода.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405146"/>
            <a:ext cx="11680723" cy="4179578"/>
          </a:xfrm>
        </p:spPr>
        <p:txBody>
          <a:bodyPr>
            <a:noAutofit/>
          </a:bodyPr>
          <a:lstStyle/>
          <a:p>
            <a:r>
              <a:rPr lang="ru-RU" sz="24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Режим рабочего времени должен предусматривать продолжительность рабочей недели (пятидневная с двумя выходными днями, шестидневная с одним выходным днем, рабочая неделя с предоставлением выходных дней по скользящему графику), работу с ненормированным рабочим днем для отдельных категорий работников, продолжительность ежедневной работы (смены), время начала и окончания работы, время перерывов в работе, число смен в сутки, чередование рабочих и нерабочих дней, которые устанавливаются коллективным договором или правилами внутреннего трудового распорядка организации в соответствии с ТК РФ, коллективным договором, соглашениями.</a:t>
            </a:r>
          </a:p>
        </p:txBody>
      </p:sp>
    </p:spTree>
    <p:extLst>
      <p:ext uri="{BB962C8B-B14F-4D97-AF65-F5344CB8AC3E}">
        <p14:creationId xmlns:p14="http://schemas.microsoft.com/office/powerpoint/2010/main" val="206300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1151965"/>
          </a:xfrm>
        </p:spPr>
        <p:txBody>
          <a:bodyPr/>
          <a:lstStyle/>
          <a:p>
            <a:r>
              <a:rPr lang="ru-RU" dirty="0"/>
              <a:t>Шаг 5. Заполняем графы 10–13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1336" y="1151965"/>
            <a:ext cx="4200832" cy="3311189"/>
          </a:xfrm>
        </p:spPr>
        <p:txBody>
          <a:bodyPr/>
          <a:lstStyle/>
          <a:p>
            <a:r>
              <a:rPr lang="ru-RU" dirty="0"/>
              <a:t>В них приводится информация о неявках за учетный период по соответствующим кодам в днях и часах (указывается в скобках). Два блока граф предусмотрены на случай, если количество причин неявок превысит 4.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485" y="824220"/>
            <a:ext cx="7472516" cy="59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35974"/>
            <a:ext cx="11631561" cy="5138611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Следует помнить, что в табель не включаются лица, работающие по гражданско-правовым договорам. Табель можно вести одним из двух способов, который организация фиксирует в учетной политике: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сплошным способом, то есть регистрировать все явки и неявки на работу;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способом учета отклонений, то есть регистрировать только отклонения (неявка на работу, опоздание, сверхурочные часы и т. д.).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окончании месяца табель подписывается ответственными лицами, перечень которых установлен в нормативном акте организации, и передается в бухгалтерию для начисления зарплаты и других выплат.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в организации зарплата за первую половину месяца (аванс) начисляется за фактически отработанное время, табель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раазрешено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составлять отдельно за первую и вторую половины месяца.</a:t>
            </a:r>
          </a:p>
        </p:txBody>
      </p:sp>
    </p:spTree>
    <p:extLst>
      <p:ext uri="{BB962C8B-B14F-4D97-AF65-F5344CB8AC3E}">
        <p14:creationId xmlns:p14="http://schemas.microsoft.com/office/powerpoint/2010/main" val="10051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Сроки хранения графика: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как первичный документ, в соответствии с </a:t>
            </a:r>
            <a:r>
              <a:rPr lang="ru-RU" dirty="0" err="1"/>
              <a:t>пп</a:t>
            </a:r>
            <a:r>
              <a:rPr lang="ru-RU" dirty="0"/>
              <a:t>. 8 п. 1 ст. 23 НК РФ, — в течение 4 лет;</a:t>
            </a:r>
          </a:p>
          <a:p>
            <a:r>
              <a:rPr lang="ru-RU" dirty="0"/>
              <a:t>как первичный документ в целях бухучета — в течение 5 лет (закон 402-ФЗ);</a:t>
            </a:r>
          </a:p>
          <a:p>
            <a:r>
              <a:rPr lang="ru-RU" dirty="0"/>
              <a:t>как документы по кадрам и оплате труда — не менее 5 лет, а при тяжелых, вредных или опасных условиях труда — не менее 75 лет (Приказ от 25.08.2010 № 558).</a:t>
            </a:r>
          </a:p>
        </p:txBody>
      </p:sp>
    </p:spTree>
    <p:extLst>
      <p:ext uri="{BB962C8B-B14F-4D97-AF65-F5344CB8AC3E}">
        <p14:creationId xmlns:p14="http://schemas.microsoft.com/office/powerpoint/2010/main" val="21878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Ответственность за отсутствие: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 соответствии со ст. 120 НК РФ, отсутствие его, как первичного документа, повлечет наложение штрафа в размере от 10 000 руб. до 40 000 руб. и отказ в признании в расходах при исчислении налога на прибыль затрат на оплату труда;</a:t>
            </a:r>
          </a:p>
          <a:p>
            <a:r>
              <a:rPr lang="ru-RU" dirty="0"/>
              <a:t>в соответствии со ст. 5.27 КоАП РФ, за несоблюдение трудового законодательства для организаций установлен штраф в размере от 30 000 до 70 000 руб., а для руководителей и лиц без образования </a:t>
            </a:r>
            <a:r>
              <a:rPr lang="ru-RU" dirty="0" err="1"/>
              <a:t>юрлица</a:t>
            </a:r>
            <a:r>
              <a:rPr lang="ru-RU" dirty="0"/>
              <a:t> — от 1000 руб. до 20 000 руб.</a:t>
            </a:r>
          </a:p>
        </p:txBody>
      </p:sp>
    </p:spTree>
    <p:extLst>
      <p:ext uri="{BB962C8B-B14F-4D97-AF65-F5344CB8AC3E}">
        <p14:creationId xmlns:p14="http://schemas.microsoft.com/office/powerpoint/2010/main" val="21280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335809"/>
            <a:ext cx="10394707" cy="3311189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Рабочим днем является </a:t>
            </a:r>
            <a:r>
              <a:rPr lang="ru-RU" sz="2400" dirty="0">
                <a:latin typeface="Arial Narrow" panose="020B0606020202030204" pitchFamily="34" charset="0"/>
              </a:rPr>
              <a:t>установленное законом рабочее время в течение суток. Продолжительность ежедневной работы, ее начало и конец, перерывы в течение рабочего дня предусматривают правила внутреннего трудового распорядка, а при сменной работе – график сменности, в том числе и при вахтовом методе.</a:t>
            </a:r>
          </a:p>
        </p:txBody>
      </p:sp>
    </p:spTree>
    <p:extLst>
      <p:ext uri="{BB962C8B-B14F-4D97-AF65-F5344CB8AC3E}">
        <p14:creationId xmlns:p14="http://schemas.microsoft.com/office/powerpoint/2010/main" val="43110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7988"/>
            <a:ext cx="11592232" cy="525659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Сменная работа </a:t>
            </a:r>
            <a:r>
              <a:rPr lang="ru-RU" sz="2800" dirty="0">
                <a:latin typeface="Arial Narrow" panose="020B0606020202030204" pitchFamily="34" charset="0"/>
              </a:rPr>
              <a:t>– это работа в две, три или четыре смены, которая вводится в тех случаях, когда длительность производственного процесса превышает допустимую продолжительность ежедневной работы, а также в целях более эффективного использования оборудования, увеличения объема выпускаемой продукции или оказываемых услуг.</a:t>
            </a:r>
          </a:p>
        </p:txBody>
      </p:sp>
    </p:spTree>
    <p:extLst>
      <p:ext uri="{BB962C8B-B14F-4D97-AF65-F5344CB8AC3E}">
        <p14:creationId xmlns:p14="http://schemas.microsoft.com/office/powerpoint/2010/main" val="38906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96645" y="137652"/>
            <a:ext cx="11444749" cy="523693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Ненормированный рабочий день </a:t>
            </a:r>
            <a:r>
              <a:rPr lang="ru-RU" sz="2400" dirty="0">
                <a:latin typeface="Arial Narrow" panose="020B0606020202030204" pitchFamily="34" charset="0"/>
              </a:rPr>
              <a:t>– особый режим работы, в соответствии с которым отдельные работники могут по распоряжению работодателя при необходимости эпизодически привлекаться к выполнению своих трудовых функций за пределами нормальной продолжительности рабочего времени. При работе в режиме гибкого рабочего времени начало, окончание или общая продолжительность рабочего дня определяется по соглашению сторон. Работодатель при этом обязан обеспечить отработку работником суммарного количества рабочих часов в течение соответствующих учетных периодов.</a:t>
            </a:r>
          </a:p>
        </p:txBody>
      </p:sp>
    </p:spTree>
    <p:extLst>
      <p:ext uri="{BB962C8B-B14F-4D97-AF65-F5344CB8AC3E}">
        <p14:creationId xmlns:p14="http://schemas.microsoft.com/office/powerpoint/2010/main" val="37658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Существуют и применяются три вида учета рабочего времени: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063396"/>
            <a:ext cx="11602065" cy="349183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поденный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продолжительность ежедневной работы, установленная законодательством, реализуется без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какихлибо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отклонений и работники работают одно и то же установленное количество часов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недельный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продолжительность ежедневной работы может отличаться друг от друга, но недельная норма должна быть реализована в рамках каждой календарной недели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суммированный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норма рабочего времени, установленная в законе, должна соблюдаться в течение более длительного периода (месяца, квартала и др.).</a:t>
            </a:r>
          </a:p>
        </p:txBody>
      </p:sp>
    </p:spTree>
    <p:extLst>
      <p:ext uri="{BB962C8B-B14F-4D97-AF65-F5344CB8AC3E}">
        <p14:creationId xmlns:p14="http://schemas.microsoft.com/office/powerpoint/2010/main" val="881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826" y="137652"/>
            <a:ext cx="11710219" cy="5236933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кадровом делопроизводстве существуют два сходных по звучанию, но разных по смыслу понятия: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график работы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(планируемый)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график учета работы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или табель (составляемый по окончании месяца, с его использованием подводятся итоги). Определимся с базовыми понятиями, рассмотрим варианты оплаты труда с различными режимами труда и образец графика выхода на работу сотрудников, а также другие примеры документов.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Итак, в соответствии со ст. 91 ТК РФ, нормальная продолжительность рабочего времени не должна превышать 40 часов в неделю. Планирование и учет рабочего времени, отработанного каждым сотрудником,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организуеут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работодатель. Обычно для такого учета пользуются унифицированными формами Т-12 или Т-13</a:t>
            </a:r>
          </a:p>
        </p:txBody>
      </p:sp>
    </p:spTree>
    <p:extLst>
      <p:ext uri="{BB962C8B-B14F-4D97-AF65-F5344CB8AC3E}">
        <p14:creationId xmlns:p14="http://schemas.microsoft.com/office/powerpoint/2010/main" val="22858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none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 Neue"/>
              </a:rPr>
              <a:t>В каких случаях оформляется рабочий график</a:t>
            </a:r>
            <a:br>
              <a:rPr lang="ru-RU" cap="none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elvetica Neue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Helvetica Neue"/>
              </a:rPr>
              <a:t>Если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в организации для всех сотрудников принят единый режим рабочего времени (40-часовая рабочая неделя (пятидневка) с двумя общими выходными), такой документ оформлять не нужно.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3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Необходимость ведения графика учета рабочего времени возникает в случаях: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063396"/>
            <a:ext cx="11582400" cy="3452501"/>
          </a:xfrm>
        </p:spPr>
        <p:txBody>
          <a:bodyPr>
            <a:normAutofit/>
          </a:bodyPr>
          <a:lstStyle/>
          <a:p>
            <a:r>
              <a:rPr lang="ru-RU" sz="2400" dirty="0"/>
              <a:t>ненормированного рабочего времени (ст. 101 ТК РФ);</a:t>
            </a:r>
          </a:p>
          <a:p>
            <a:r>
              <a:rPr lang="ru-RU" sz="2400" dirty="0"/>
              <a:t>работы в режиме гибкого рабочего времени (ст. 102 ТК РФ);</a:t>
            </a:r>
          </a:p>
          <a:p>
            <a:r>
              <a:rPr lang="ru-RU" sz="2400" dirty="0"/>
              <a:t>сменного режима работы (ст. 103 ТК РФ);</a:t>
            </a:r>
          </a:p>
          <a:p>
            <a:r>
              <a:rPr lang="ru-RU" sz="2400" dirty="0"/>
              <a:t>суммированного учета рабочего времени (ст. 104 ТК РФ);</a:t>
            </a:r>
          </a:p>
          <a:p>
            <a:r>
              <a:rPr lang="ru-RU" sz="2400" dirty="0"/>
              <a:t>разделения рабочего дня на части (ст. 105 ТК РФ).</a:t>
            </a:r>
          </a:p>
        </p:txBody>
      </p:sp>
    </p:spTree>
    <p:extLst>
      <p:ext uri="{BB962C8B-B14F-4D97-AF65-F5344CB8AC3E}">
        <p14:creationId xmlns:p14="http://schemas.microsoft.com/office/powerpoint/2010/main" val="20009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26</TotalTime>
  <Words>1414</Words>
  <Application>Microsoft Office PowerPoint</Application>
  <PresentationFormat>Широкоэкранный</PresentationFormat>
  <Paragraphs>56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Arial Narrow</vt:lpstr>
      <vt:lpstr>Helvetica Neue</vt:lpstr>
      <vt:lpstr>Impact</vt:lpstr>
      <vt:lpstr>Главное мероприятие</vt:lpstr>
      <vt:lpstr>Режим работы и учёт рабочего времени</vt:lpstr>
      <vt:lpstr>Режим рабочего времени – это распределение времени работы в пределах конкретно го календарного периода. </vt:lpstr>
      <vt:lpstr>Презентация PowerPoint</vt:lpstr>
      <vt:lpstr>Презентация PowerPoint</vt:lpstr>
      <vt:lpstr>Презентация PowerPoint</vt:lpstr>
      <vt:lpstr>Существуют и применяются три вида учета рабочего времени:</vt:lpstr>
      <vt:lpstr>Презентация PowerPoint</vt:lpstr>
      <vt:lpstr>В каких случаях оформляется рабочий график </vt:lpstr>
      <vt:lpstr>Необходимость ведения графика учета рабочего времени возникает в случаях:</vt:lpstr>
      <vt:lpstr>Презентация PowerPoint</vt:lpstr>
      <vt:lpstr>Презентация PowerPoint</vt:lpstr>
      <vt:lpstr>Презентация PowerPoint</vt:lpstr>
      <vt:lpstr>Презентация PowerPoint</vt:lpstr>
      <vt:lpstr>Шаг 2. Заполняем графы 1–3</vt:lpstr>
      <vt:lpstr>Шаг 3. Заполняем графы 4–6</vt:lpstr>
      <vt:lpstr>Презентация PowerPoint</vt:lpstr>
      <vt:lpstr>Презентация PowerPoint</vt:lpstr>
      <vt:lpstr>Шаг 4. Заполняем графы 7–9 </vt:lpstr>
      <vt:lpstr>Презентация PowerPoint</vt:lpstr>
      <vt:lpstr>Шаг 5. Заполняем графы 10–13</vt:lpstr>
      <vt:lpstr>Презентация PowerPoint</vt:lpstr>
      <vt:lpstr>Сроки хранения графика:</vt:lpstr>
      <vt:lpstr>Ответственность за отсутствие: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Режим работы и учёт рабочего времени</dc:title>
  <dc:creator>Эльвира Левашова</dc:creator>
  <cp:lastModifiedBy>Эльвира Левашова</cp:lastModifiedBy>
  <cp:revision>6</cp:revision>
  <dcterms:created xsi:type="dcterms:W3CDTF">2020-11-13T11:54:43Z</dcterms:created>
  <dcterms:modified xsi:type="dcterms:W3CDTF">2020-11-13T12:21:28Z</dcterms:modified>
</cp:coreProperties>
</file>