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3" r:id="rId1"/>
  </p:sldMasterIdLst>
  <p:notesMasterIdLst>
    <p:notesMasterId r:id="rId57"/>
  </p:notesMasterIdLst>
  <p:handoutMasterIdLst>
    <p:handoutMasterId r:id="rId58"/>
  </p:handoutMasterIdLst>
  <p:sldIdLst>
    <p:sldId id="817" r:id="rId2"/>
    <p:sldId id="810" r:id="rId3"/>
    <p:sldId id="809" r:id="rId4"/>
    <p:sldId id="802" r:id="rId5"/>
    <p:sldId id="717" r:id="rId6"/>
    <p:sldId id="723" r:id="rId7"/>
    <p:sldId id="725" r:id="rId8"/>
    <p:sldId id="726" r:id="rId9"/>
    <p:sldId id="727" r:id="rId10"/>
    <p:sldId id="728" r:id="rId11"/>
    <p:sldId id="729" r:id="rId12"/>
    <p:sldId id="730" r:id="rId13"/>
    <p:sldId id="733" r:id="rId14"/>
    <p:sldId id="735" r:id="rId15"/>
    <p:sldId id="736" r:id="rId16"/>
    <p:sldId id="738" r:id="rId17"/>
    <p:sldId id="740" r:id="rId18"/>
    <p:sldId id="741" r:id="rId19"/>
    <p:sldId id="743" r:id="rId20"/>
    <p:sldId id="744" r:id="rId21"/>
    <p:sldId id="746" r:id="rId22"/>
    <p:sldId id="747" r:id="rId23"/>
    <p:sldId id="748" r:id="rId24"/>
    <p:sldId id="749" r:id="rId25"/>
    <p:sldId id="751" r:id="rId26"/>
    <p:sldId id="752" r:id="rId27"/>
    <p:sldId id="754" r:id="rId28"/>
    <p:sldId id="756" r:id="rId29"/>
    <p:sldId id="758" r:id="rId30"/>
    <p:sldId id="759" r:id="rId31"/>
    <p:sldId id="763" r:id="rId32"/>
    <p:sldId id="764" r:id="rId33"/>
    <p:sldId id="765" r:id="rId34"/>
    <p:sldId id="766" r:id="rId35"/>
    <p:sldId id="767" r:id="rId36"/>
    <p:sldId id="768" r:id="rId37"/>
    <p:sldId id="769" r:id="rId38"/>
    <p:sldId id="774" r:id="rId39"/>
    <p:sldId id="772" r:id="rId40"/>
    <p:sldId id="773" r:id="rId41"/>
    <p:sldId id="775" r:id="rId42"/>
    <p:sldId id="777" r:id="rId43"/>
    <p:sldId id="778" r:id="rId44"/>
    <p:sldId id="780" r:id="rId45"/>
    <p:sldId id="781" r:id="rId46"/>
    <p:sldId id="783" r:id="rId47"/>
    <p:sldId id="786" r:id="rId48"/>
    <p:sldId id="789" r:id="rId49"/>
    <p:sldId id="795" r:id="rId50"/>
    <p:sldId id="792" r:id="rId51"/>
    <p:sldId id="793" r:id="rId52"/>
    <p:sldId id="796" r:id="rId53"/>
    <p:sldId id="797" r:id="rId54"/>
    <p:sldId id="815" r:id="rId55"/>
    <p:sldId id="814" r:id="rId56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DAFEB"/>
    <a:srgbClr val="FF5050"/>
    <a:srgbClr val="01BC52"/>
    <a:srgbClr val="7538A2"/>
    <a:srgbClr val="FF9999"/>
    <a:srgbClr val="34B3D6"/>
    <a:srgbClr val="2787A0"/>
    <a:srgbClr val="49C1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6947" autoAdjust="0"/>
  </p:normalViewPr>
  <p:slideViewPr>
    <p:cSldViewPr>
      <p:cViewPr>
        <p:scale>
          <a:sx n="81" d="100"/>
          <a:sy n="81" d="100"/>
        </p:scale>
        <p:origin x="-1122" y="66"/>
      </p:cViewPr>
      <p:guideLst>
        <p:guide orient="horz" pos="2478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6B52184-499E-4539-9FAD-93174ECD8A91}" type="datetimeFigureOut">
              <a:rPr lang="ru-RU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2125" cy="33972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7A92A65-CDBA-48DC-B42F-A4A48ACF8D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448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2AD81D-4F0B-4923-8383-CAC504292849}" type="datetimeFigureOut">
              <a:rPr lang="ru-RU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42263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err="1" smtClean="0"/>
              <a:t>Четвертый</a:t>
            </a:r>
            <a:r>
              <a:rPr lang="ru-RU" noProof="0" dirty="0" smtClean="0"/>
              <a:t>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AE212D-405F-42A6-A35E-DD69BCA1F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8987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5249C0-CCEC-4D5D-84FC-209175BEA75A}" type="slidenum">
              <a:rPr lang="ru-RU" altLang="ru-RU">
                <a:latin typeface="Arial" charset="0"/>
              </a:rPr>
              <a:pPr/>
              <a:t>4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F6D3F0-3412-4505-8EB5-66CA30A07B1F}" type="slidenum">
              <a:rPr lang="ru-RU" altLang="ru-RU">
                <a:latin typeface="Arial" charset="0"/>
              </a:rPr>
              <a:pPr/>
              <a:t>21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71E95C-2D7D-4359-9A30-8081B1FF456B}" type="slidenum">
              <a:rPr lang="ru-RU" altLang="ru-RU">
                <a:latin typeface="Arial" charset="0"/>
              </a:rPr>
              <a:pPr/>
              <a:t>53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5C444-B489-454C-A6D2-E35F668A094C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91DB-3381-4343-B32F-90870BB360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6394D-E426-4C9A-928A-5BADB6426A25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86D3B-8D0B-4C43-9389-4E888478D6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DBE89-D5AC-445D-B307-C7F3B9169D88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1F580-9960-452E-B0E9-A70372A31D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B9DC7-EDB1-4925-AB5B-99919DA05412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B997B-7950-43EE-8372-75DAF3C545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6A651-2478-438B-9C0B-8F6ABB874FBB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7A44E-932B-45DF-850C-5209C7F542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3DB3C-4CB1-4226-A50B-7B6DDBE5B44A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E62A-0C18-47D2-802B-918A06C787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FC65C-4D76-4F08-B937-4AA030BE0AAF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E6A5-D3AD-496D-8B6B-1DDA8E5ACD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BB609-370E-4B7E-8CBA-78741DC1BD6E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FA593-76B5-4185-B37B-6151B84C14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BF8C1-0CE6-4728-AEB6-AC7A293C6BC6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CDC6D-4699-44E4-9546-AB19583EBE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310C5-8E5A-4456-9BB0-7DEE02EF4CCE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DD803-59E8-4E05-BA70-7EC491FA9D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2182F-D625-47A6-AB14-79CB6B902D6B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85B37-1085-4FB3-AE22-2538247682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306745-8C8A-42C8-8566-00D2C1FB51A8}" type="datetime1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B844F67-F4BE-4A12-B275-7B1B4EBD4E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consultantplus://offline/ref=0BE142EE6F2507F7FD7595A3B41F6D84EE438B052772A11A65AE03E498S155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50392" y="548680"/>
            <a:ext cx="7391400" cy="540060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buClrTx/>
            </a:pPr>
            <a:r>
              <a:rPr 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 </a:t>
            </a: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</a:p>
          <a:p>
            <a:pPr lvl="0" algn="ctr" fontAlgn="base">
              <a:spcAft>
                <a:spcPct val="0"/>
              </a:spcAft>
              <a:buClrTx/>
            </a:pP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Междуреченский горностроительный техникум</a:t>
            </a:r>
            <a:endParaRPr lang="en-US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   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3900" b="1" dirty="0" smtClean="0"/>
              <a:t>ПРАВИЛА ОФОРМЛЕНИЯ РЕКВИЗИТОВ</a:t>
            </a:r>
            <a:endParaRPr lang="ru-RU" sz="3900" b="1" dirty="0"/>
          </a:p>
          <a:p>
            <a:pPr algn="ctr"/>
            <a:endParaRPr lang="ru-RU" sz="2400" dirty="0" smtClean="0"/>
          </a:p>
          <a:p>
            <a:pPr algn="r"/>
            <a:endParaRPr lang="ru-RU" sz="1400" dirty="0"/>
          </a:p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ctr"/>
            <a:r>
              <a:rPr lang="ru-RU" sz="1400" dirty="0" smtClean="0"/>
              <a:t>Междуреченск, 2020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7439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915400" cy="4572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04 - Код формы документа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000125"/>
            <a:ext cx="8763000" cy="5857875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sz="1800" dirty="0">
                <a:latin typeface="Verdana" pitchFamily="34" charset="0"/>
              </a:rPr>
              <a:t>Код формы документа проставляется на унифицированных формах документов в соответствии с Общероссийским классификатором управленческой документации </a:t>
            </a:r>
            <a:r>
              <a:rPr lang="ru-RU" sz="1800" dirty="0">
                <a:latin typeface="Verdana" pitchFamily="34" charset="0"/>
                <a:hlinkClick r:id="rId2"/>
              </a:rPr>
              <a:t>(ОКУД)</a:t>
            </a:r>
            <a:r>
              <a:rPr lang="ru-RU" sz="1800" dirty="0">
                <a:latin typeface="Verdana" pitchFamily="34" charset="0"/>
              </a:rPr>
              <a:t> или локальным </a:t>
            </a:r>
            <a:r>
              <a:rPr lang="ru-RU" sz="1800" dirty="0" smtClean="0">
                <a:latin typeface="Verdana" pitchFamily="34" charset="0"/>
              </a:rPr>
              <a:t>классификатором</a:t>
            </a:r>
          </a:p>
          <a:p>
            <a:pPr>
              <a:buFont typeface="Arial" charset="0"/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1800" dirty="0" smtClean="0">
                <a:latin typeface="Verdana" pitchFamily="34" charset="0"/>
              </a:rPr>
              <a:t>Располагается в </a:t>
            </a:r>
            <a:r>
              <a:rPr lang="ru-RU" sz="1800" dirty="0">
                <a:latin typeface="Verdana" pitchFamily="34" charset="0"/>
              </a:rPr>
              <a:t>правом верхнем углу рабочего поля </a:t>
            </a:r>
            <a:r>
              <a:rPr lang="ru-RU" sz="1800" dirty="0" smtClean="0">
                <a:latin typeface="Verdana" pitchFamily="34" charset="0"/>
              </a:rPr>
              <a:t>документа </a:t>
            </a:r>
          </a:p>
          <a:p>
            <a:pPr>
              <a:buFont typeface="Arial" charset="0"/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Состоит из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слов «Форма по (наименование классификатора) и цифрового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кода                  </a:t>
            </a:r>
            <a:r>
              <a:rPr lang="ru-RU" sz="1800" dirty="0" smtClean="0">
                <a:solidFill>
                  <a:srgbClr val="C00000"/>
                </a:solidFill>
                <a:latin typeface="Verdana" pitchFamily="34" charset="0"/>
              </a:rPr>
              <a:t>Пример:     Форма </a:t>
            </a:r>
            <a:r>
              <a:rPr lang="ru-RU" sz="1800" dirty="0">
                <a:solidFill>
                  <a:srgbClr val="C00000"/>
                </a:solidFill>
                <a:latin typeface="Verdana" pitchFamily="34" charset="0"/>
              </a:rPr>
              <a:t>по </a:t>
            </a:r>
            <a:r>
              <a:rPr lang="ru-RU" sz="1800" dirty="0" smtClean="0">
                <a:solidFill>
                  <a:srgbClr val="C00000"/>
                </a:solidFill>
                <a:latin typeface="Verdana" pitchFamily="34" charset="0"/>
              </a:rPr>
              <a:t>ОКУД 031016.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B3A6A-FAD6-4C9D-9560-02D5CEAEA450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143375"/>
            <a:ext cx="8531225" cy="24892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 bwMode="auto">
          <a:xfrm rot="16200000" flipH="1">
            <a:off x="7215188" y="4071938"/>
            <a:ext cx="1143000" cy="5715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9144000" cy="6429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05 - Наименование организации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293813"/>
            <a:ext cx="8258175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Наименование организации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— автора документа на бланке документа должно соответствовать наименованию юридического лица, закрепленному в его учредительных документах (уставе или положении).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  полным наименованием организации в скобках указывается сокращенное наименование организации, если оно предусмотрено уставом (положением).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Над наименованием организации — автора документа указывается полное или сокращенное наименование вышестоящей организации (при ее наличии).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Рисунок 5" descr="Вырезка экрана"/>
          <p:cNvPicPr>
            <a:picLocks noChangeAspect="1"/>
          </p:cNvPicPr>
          <p:nvPr/>
        </p:nvPicPr>
        <p:blipFill>
          <a:blip r:embed="rId2" cstate="print"/>
          <a:srcRect t="7487" b="5144"/>
          <a:stretch>
            <a:fillRect/>
          </a:stretch>
        </p:blipFill>
        <p:spPr bwMode="auto">
          <a:xfrm>
            <a:off x="714375" y="0"/>
            <a:ext cx="7596188" cy="26670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9157" name="Рисунок 6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929063"/>
            <a:ext cx="7912100" cy="235743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3000375" y="3071813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ArialMT"/>
              </a:rPr>
              <a:t>Выдержка из устава УГАТУ</a:t>
            </a:r>
            <a:endParaRPr lang="ru-RU" altLang="ru-RU" b="1"/>
          </a:p>
        </p:txBody>
      </p:sp>
      <p:sp>
        <p:nvSpPr>
          <p:cNvPr id="38916" name="Стрелка вниз 8"/>
          <p:cNvSpPr>
            <a:spLocks noChangeArrowheads="1"/>
          </p:cNvSpPr>
          <p:nvPr/>
        </p:nvSpPr>
        <p:spPr bwMode="auto">
          <a:xfrm>
            <a:off x="4500563" y="3429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928813" y="5072063"/>
            <a:ext cx="592931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14500" y="5214938"/>
            <a:ext cx="6357938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52" name="Прямоугольник 5"/>
          <p:cNvSpPr>
            <a:spLocks noChangeArrowheads="1"/>
          </p:cNvSpPr>
          <p:nvPr/>
        </p:nvSpPr>
        <p:spPr bwMode="auto">
          <a:xfrm>
            <a:off x="228600" y="332656"/>
            <a:ext cx="8610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06 - Наименование структурного подразделения – автора документа</a:t>
            </a:r>
          </a:p>
          <a:p>
            <a:pPr indent="449263" algn="just">
              <a:defRPr/>
            </a:pPr>
            <a:endParaRPr lang="ru-RU" altLang="ru-RU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253" name="Прямоугольник 2"/>
          <p:cNvSpPr>
            <a:spLocks noChangeArrowheads="1"/>
          </p:cNvSpPr>
          <p:nvPr/>
        </p:nvSpPr>
        <p:spPr bwMode="auto">
          <a:xfrm>
            <a:off x="381000" y="1065213"/>
            <a:ext cx="85550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488">
              <a:defRPr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Наименование структурного подразделения </a:t>
            </a:r>
          </a:p>
          <a:p>
            <a:pPr marL="90488">
              <a:defRPr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том числе филиала, отделения, представительства, коллегиального, совещательного или иного органа) </a:t>
            </a:r>
          </a:p>
          <a:p>
            <a:pPr marL="90488" lvl="1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используется в бланках писем и бланках конкретных видов документов соответствующих подразделений  указывается под наименованием организации.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9941" name="Рисунок 5" descr="Вырезка экрана"/>
          <p:cNvPicPr>
            <a:picLocks noChangeAspect="1"/>
          </p:cNvPicPr>
          <p:nvPr/>
        </p:nvPicPr>
        <p:blipFill>
          <a:blip r:embed="rId2" cstate="print"/>
          <a:srcRect b="33086"/>
          <a:stretch>
            <a:fillRect/>
          </a:stretch>
        </p:blipFill>
        <p:spPr bwMode="auto">
          <a:xfrm>
            <a:off x="428625" y="3000375"/>
            <a:ext cx="8469313" cy="3381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Прямоугольник 5"/>
          <p:cNvSpPr>
            <a:spLocks noChangeArrowheads="1"/>
          </p:cNvSpPr>
          <p:nvPr/>
        </p:nvSpPr>
        <p:spPr bwMode="auto">
          <a:xfrm>
            <a:off x="266700" y="1071563"/>
            <a:ext cx="868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buFont typeface="Wingdings" pitchFamily="2" charset="2"/>
              <a:buChar char="q"/>
              <a:defRPr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располагается под наименованием организации;  </a:t>
            </a:r>
          </a:p>
          <a:p>
            <a:pPr marL="442913" indent="-442913" algn="just">
              <a:defRPr/>
            </a:pPr>
            <a:endParaRPr lang="ru-RU" altLang="ru-RU" sz="18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442913" indent="-442913" algn="just">
              <a:buFont typeface="Wingdings" pitchFamily="2" charset="2"/>
              <a:buChar char="q"/>
              <a:defRPr/>
            </a:pPr>
            <a:r>
              <a:rPr lang="ru-RU" altLang="ru-RU" sz="1800" dirty="0">
                <a:solidFill>
                  <a:srgbClr val="C00000"/>
                </a:solidFill>
                <a:cs typeface="Times New Roman" pitchFamily="18" charset="0"/>
              </a:rPr>
              <a:t>наименование должности лица указывается в соответствии с наименованием, приведенным в распорядительном документе о назначении на должность;</a:t>
            </a:r>
          </a:p>
          <a:p>
            <a:pPr marL="442913" indent="-442913" algn="just">
              <a:defRPr/>
            </a:pPr>
            <a:r>
              <a:rPr lang="ru-RU" altLang="ru-RU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marL="442913" indent="-442913" algn="just">
              <a:buFont typeface="Wingdings" pitchFamily="2" charset="2"/>
              <a:buChar char="q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наименование должности лица используется в бланках должностных лиц </a:t>
            </a:r>
          </a:p>
        </p:txBody>
      </p:sp>
      <p:sp>
        <p:nvSpPr>
          <p:cNvPr id="55301" name="Прямоугольник 6"/>
          <p:cNvSpPr>
            <a:spLocks noChangeArrowheads="1"/>
          </p:cNvSpPr>
          <p:nvPr/>
        </p:nvSpPr>
        <p:spPr bwMode="auto">
          <a:xfrm>
            <a:off x="381000" y="16119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07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- Наименование должности лица –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автора документа 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0963" name="Группа 9"/>
          <p:cNvGrpSpPr>
            <a:grpSpLocks/>
          </p:cNvGrpSpPr>
          <p:nvPr/>
        </p:nvGrpSpPr>
        <p:grpSpPr bwMode="auto">
          <a:xfrm>
            <a:off x="928688" y="3571875"/>
            <a:ext cx="7658100" cy="2982913"/>
            <a:chOff x="1357290" y="4715389"/>
            <a:chExt cx="7658100" cy="2054216"/>
          </a:xfrm>
        </p:grpSpPr>
        <p:pic>
          <p:nvPicPr>
            <p:cNvPr id="40965" name="Рисунок 7" descr="Вырезка экрана"/>
            <p:cNvPicPr>
              <a:picLocks noChangeAspect="1"/>
            </p:cNvPicPr>
            <p:nvPr/>
          </p:nvPicPr>
          <p:blipFill>
            <a:blip r:embed="rId2" cstate="print"/>
            <a:srcRect t="3514"/>
            <a:stretch>
              <a:fillRect/>
            </a:stretch>
          </p:blipFill>
          <p:spPr bwMode="auto">
            <a:xfrm>
              <a:off x="1357290" y="4715389"/>
              <a:ext cx="7658100" cy="205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6" name="Овал 8"/>
            <p:cNvSpPr>
              <a:spLocks noChangeArrowheads="1"/>
            </p:cNvSpPr>
            <p:nvPr/>
          </p:nvSpPr>
          <p:spPr bwMode="auto">
            <a:xfrm>
              <a:off x="4357686" y="5644083"/>
              <a:ext cx="1609732" cy="35718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2400"/>
            <a:ext cx="8334375" cy="4205288"/>
          </a:xfrm>
        </p:spPr>
        <p:txBody>
          <a:bodyPr/>
          <a:lstStyle/>
          <a:p>
            <a:pPr marL="179388" lvl="1" indent="-4763" algn="ctr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08 - Справочные данные об организации </a:t>
            </a:r>
          </a:p>
          <a:p>
            <a:pPr marL="179388" lvl="1" indent="-4763" algn="ctr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Реквизит  используется для изготовления ТОЛЬКО для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бланков писем.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</a:p>
          <a:p>
            <a:pPr marL="179388" lvl="1" indent="-4763">
              <a:buFontTx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Почтовый адрес в справочных данных   должен оформляться в соответствии с п. 23 </a:t>
            </a:r>
          </a:p>
          <a:p>
            <a:pPr marL="179388" lvl="1" indent="-4763">
              <a:buFontTx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«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Правила оказания услуг почтовой связи»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,  утвержденных постановлением Правительства </a:t>
            </a:r>
          </a:p>
          <a:p>
            <a:pPr marL="179388" lvl="1" indent="-4763">
              <a:buFontTx/>
              <a:buNone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Российской Федерации от 15 апреля 2005 г. № 221 (с изм. от 31 июля 2014 г. № 234):</a:t>
            </a:r>
          </a:p>
          <a:p>
            <a:pPr marL="179388" lvl="1" indent="3175">
              <a:buFontTx/>
              <a:buNone/>
              <a:defRPr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100" dirty="0" smtClean="0"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100" dirty="0" smtClean="0">
              <a:cs typeface="Arial" pitchFamily="34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/>
          <a:srcRect t="22582" b="20205"/>
          <a:stretch>
            <a:fillRect/>
          </a:stretch>
        </p:blipFill>
        <p:spPr bwMode="auto">
          <a:xfrm>
            <a:off x="541475" y="3356992"/>
            <a:ext cx="8143875" cy="2143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60648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09 - Наименование вида документа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33790" y="1340768"/>
            <a:ext cx="9017000" cy="3429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Наименование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вида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документа (протокол, акт, приказ, справка и т.д.)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указывается на всех документах, за исключением деловых (служебных)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писем; </a:t>
            </a:r>
          </a:p>
          <a:p>
            <a:pPr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располагается </a:t>
            </a:r>
            <a:r>
              <a:rPr lang="ru-RU" sz="1800" b="1" dirty="0">
                <a:solidFill>
                  <a:srgbClr val="FF0000"/>
                </a:solidFill>
                <a:latin typeface="Verdana" pitchFamily="34" charset="0"/>
              </a:rPr>
              <a:t>под реквизитами автора документа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должно быть определено уставом (положением об организации) и должно соответствовать видам документов, предусмотренным ОКУД;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</a:t>
            </a:r>
          </a:p>
          <a:p>
            <a:pPr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реквизит название вида документа </a:t>
            </a:r>
            <a:r>
              <a:rPr lang="ru-RU" sz="1800" b="1" dirty="0" smtClean="0">
                <a:solidFill>
                  <a:srgbClr val="C00000"/>
                </a:solidFill>
                <a:latin typeface="Verdana" pitchFamily="34" charset="0"/>
              </a:rPr>
              <a:t>печатают ПРОПИСНЫМИ БУКВАМИ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и располагают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в центре страницы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на продольных бланках 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от границы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левого поля на угловых бланках.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30" y="4725144"/>
            <a:ext cx="5620990" cy="173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14612" y="438150"/>
            <a:ext cx="89154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10 - Дата документа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3409950"/>
            <a:ext cx="8643938" cy="2662238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Verdana" pitchFamily="34" charset="0"/>
              </a:rPr>
              <a:t>Дата </a:t>
            </a:r>
            <a:r>
              <a:rPr lang="ru-RU" sz="1800" dirty="0">
                <a:latin typeface="Verdana" pitchFamily="34" charset="0"/>
              </a:rPr>
              <a:t>документа </a:t>
            </a:r>
            <a:r>
              <a:rPr lang="ru-RU" sz="1800" dirty="0" smtClean="0">
                <a:latin typeface="Verdana" pitchFamily="34" charset="0"/>
              </a:rPr>
              <a:t> записывается в последовательности: день месяца, месяц, год одним из двух способов:</a:t>
            </a:r>
          </a:p>
          <a:p>
            <a:pPr marL="896938">
              <a:buFont typeface="Arial" charset="0"/>
              <a:buNone/>
              <a:defRPr/>
            </a:pPr>
            <a:r>
              <a:rPr lang="ru-RU" sz="1800" dirty="0" smtClean="0">
                <a:latin typeface="Verdana" pitchFamily="34" charset="0"/>
              </a:rPr>
              <a:t>арабскими цифрами, разделенными точкой: 05.06.2016</a:t>
            </a:r>
          </a:p>
          <a:p>
            <a:pPr marL="896938">
              <a:buFont typeface="Arial" charset="0"/>
              <a:buNone/>
              <a:defRPr/>
            </a:pPr>
            <a:r>
              <a:rPr lang="ru-RU" sz="1800" dirty="0" smtClean="0">
                <a:latin typeface="Verdana" pitchFamily="34" charset="0"/>
              </a:rPr>
              <a:t>словесно-цифровым    5 мая 2016 г</a:t>
            </a:r>
            <a:endParaRPr lang="ru-RU" altLang="ru-RU" sz="1800" dirty="0" smtClean="0">
              <a:latin typeface="Verdana" pitchFamily="34" charset="0"/>
            </a:endParaRPr>
          </a:p>
          <a:p>
            <a:pPr>
              <a:defRPr/>
            </a:pPr>
            <a:r>
              <a:rPr lang="ru-RU" sz="1800" dirty="0" smtClean="0">
                <a:latin typeface="Verdana" pitchFamily="34" charset="0"/>
              </a:rPr>
              <a:t>Документы</a:t>
            </a:r>
            <a:r>
              <a:rPr lang="ru-RU" sz="1800" dirty="0">
                <a:latin typeface="Verdana" pitchFamily="34" charset="0"/>
              </a:rPr>
              <a:t>, изданные двумя или более организациями, должны </a:t>
            </a:r>
            <a:r>
              <a:rPr lang="ru-RU" sz="1800" dirty="0" smtClean="0">
                <a:latin typeface="Verdana" pitchFamily="34" charset="0"/>
              </a:rPr>
              <a:t>иметь </a:t>
            </a:r>
            <a:r>
              <a:rPr lang="ru-RU" sz="1800" dirty="0" smtClean="0">
                <a:solidFill>
                  <a:srgbClr val="C00000"/>
                </a:solidFill>
                <a:latin typeface="Verdana" pitchFamily="34" charset="0"/>
              </a:rPr>
              <a:t>одну </a:t>
            </a:r>
            <a:r>
              <a:rPr lang="ru-RU" sz="1800" dirty="0">
                <a:solidFill>
                  <a:srgbClr val="C00000"/>
                </a:solidFill>
                <a:latin typeface="Verdana" pitchFamily="34" charset="0"/>
              </a:rPr>
              <a:t>(единую) дату</a:t>
            </a:r>
            <a:r>
              <a:rPr lang="ru-RU" sz="1800" dirty="0" smtClean="0">
                <a:solidFill>
                  <a:srgbClr val="C00000"/>
                </a:solidFill>
                <a:latin typeface="Verdana" pitchFamily="34" charset="0"/>
              </a:rPr>
              <a:t>.</a:t>
            </a:r>
            <a:endParaRPr lang="ru-RU" sz="1800" dirty="0">
              <a:solidFill>
                <a:srgbClr val="C00000"/>
              </a:solidFill>
              <a:latin typeface="Verdana" pitchFamily="34" charset="0"/>
            </a:endParaRPr>
          </a:p>
        </p:txBody>
      </p:sp>
      <p:grpSp>
        <p:nvGrpSpPr>
          <p:cNvPr id="45059" name="Группа 1"/>
          <p:cNvGrpSpPr>
            <a:grpSpLocks/>
          </p:cNvGrpSpPr>
          <p:nvPr/>
        </p:nvGrpSpPr>
        <p:grpSpPr bwMode="auto">
          <a:xfrm>
            <a:off x="539750" y="819150"/>
            <a:ext cx="8001000" cy="2171700"/>
            <a:chOff x="539751" y="819542"/>
            <a:chExt cx="8001000" cy="2171700"/>
          </a:xfrm>
        </p:grpSpPr>
        <p:pic>
          <p:nvPicPr>
            <p:cNvPr id="63496" name="Рисунок 1" descr="Вырезка экрана"/>
            <p:cNvPicPr>
              <a:picLocks noChangeAspect="1"/>
            </p:cNvPicPr>
            <p:nvPr/>
          </p:nvPicPr>
          <p:blipFill>
            <a:blip r:embed="rId2" cstate="print"/>
            <a:srcRect t="2980" r="5000"/>
            <a:stretch>
              <a:fillRect/>
            </a:stretch>
          </p:blipFill>
          <p:spPr bwMode="auto">
            <a:xfrm>
              <a:off x="539751" y="819542"/>
              <a:ext cx="8001000" cy="2171700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63497" name="Прямоугольник 7"/>
            <p:cNvSpPr>
              <a:spLocks noChangeArrowheads="1"/>
            </p:cNvSpPr>
            <p:nvPr/>
          </p:nvSpPr>
          <p:spPr bwMode="auto">
            <a:xfrm>
              <a:off x="692151" y="2495942"/>
              <a:ext cx="1752600" cy="381000"/>
            </a:xfrm>
            <a:prstGeom prst="rect">
              <a:avLst/>
            </a:prstGeom>
            <a:noFill/>
            <a:ln w="19050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29716" y="260648"/>
            <a:ext cx="8229600" cy="511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11- Регистрационный номер документа</a:t>
            </a:r>
          </a:p>
        </p:txBody>
      </p:sp>
      <p:pic>
        <p:nvPicPr>
          <p:cNvPr id="17" name="Содержимое 16" descr="деловое письмо-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47772"/>
            <a:ext cx="6305550" cy="2641600"/>
          </a:xfrm>
          <a:ln w="19050">
            <a:solidFill>
              <a:schemeClr val="accent4">
                <a:lumMod val="75000"/>
              </a:schemeClr>
            </a:solidFill>
          </a:ln>
        </p:spPr>
      </p:pic>
      <p:sp>
        <p:nvSpPr>
          <p:cNvPr id="66566" name="Прямоугольник 3"/>
          <p:cNvSpPr>
            <a:spLocks noChangeArrowheads="1"/>
          </p:cNvSpPr>
          <p:nvPr/>
        </p:nvSpPr>
        <p:spPr bwMode="auto">
          <a:xfrm>
            <a:off x="571500" y="692696"/>
            <a:ext cx="83010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Регистрационный номер документа – цифровой или буквенно-цифровой,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состоит из порядкового номера документа, который,  </a:t>
            </a:r>
            <a:r>
              <a:rPr lang="ru-RU" altLang="ru-RU" sz="1800" b="1" u="sng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может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дополняться цифровыми или буквенными кодами (индексами) в соответствии с используемыми классификаторами (индексом дела по номенклатуре дел, кодом корреспондента, кодом должностного лица и др.)</a:t>
            </a:r>
            <a:endParaRPr lang="ru-RU" alt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1" y="5229200"/>
            <a:ext cx="8215312" cy="9239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800" dirty="0">
                <a:solidFill>
                  <a:schemeClr val="tx1"/>
                </a:solidFill>
                <a:cs typeface="Arial" pitchFamily="34" charset="0"/>
              </a:rPr>
              <a:t>Порядок регистрации документов и структура регистрационных номеров устанавливаются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в инструкции по делопроизводству организации и распорядительных документах организации. </a:t>
            </a:r>
          </a:p>
        </p:txBody>
      </p:sp>
      <p:sp>
        <p:nvSpPr>
          <p:cNvPr id="46085" name="TextBox 19"/>
          <p:cNvSpPr txBox="1">
            <a:spLocks noChangeArrowheads="1"/>
          </p:cNvSpPr>
          <p:nvPr/>
        </p:nvSpPr>
        <p:spPr bwMode="auto">
          <a:xfrm>
            <a:off x="7143750" y="2928938"/>
            <a:ext cx="1643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№</a:t>
            </a:r>
            <a:r>
              <a:rPr lang="ru-RU" sz="1400" b="1" dirty="0" smtClean="0">
                <a:solidFill>
                  <a:schemeClr val="tx1"/>
                </a:solidFill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</a:rPr>
              <a:t>3/08-22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№01-од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№</a:t>
            </a:r>
            <a:r>
              <a:rPr lang="ru-RU" sz="1400" b="1" dirty="0" smtClean="0">
                <a:solidFill>
                  <a:schemeClr val="tx1"/>
                </a:solidFill>
              </a:rPr>
              <a:t>17</a:t>
            </a:r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</a:rPr>
              <a:t>5/</a:t>
            </a:r>
            <a:r>
              <a:rPr lang="en-US" sz="1400" b="1" dirty="0">
                <a:solidFill>
                  <a:schemeClr val="tx1"/>
                </a:solidFill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</a:rPr>
              <a:t>3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58056" y="279045"/>
            <a:ext cx="8078788" cy="9144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12 - Ссылка на регистрационный номер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 дату документа адресанта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28624" y="4076700"/>
            <a:ext cx="8031808" cy="2281238"/>
          </a:xfrm>
        </p:spPr>
        <p:txBody>
          <a:bodyPr/>
          <a:lstStyle/>
          <a:p>
            <a:pPr indent="12700">
              <a:buFont typeface="Wingdings" pitchFamily="2" charset="2"/>
              <a:buNone/>
            </a:pPr>
            <a:r>
              <a:rPr lang="ru-RU" sz="1800" b="1" dirty="0" smtClean="0">
                <a:latin typeface="Verdana" pitchFamily="34" charset="0"/>
              </a:rPr>
              <a:t>Ссылка на регистрационный номер и дату документа </a:t>
            </a:r>
            <a:r>
              <a:rPr lang="ru-RU" sz="1800" dirty="0" smtClean="0">
                <a:latin typeface="Verdana" pitchFamily="34" charset="0"/>
              </a:rPr>
              <a:t>включает в себя </a:t>
            </a:r>
            <a:r>
              <a:rPr lang="ru-RU" sz="1800" b="1" dirty="0" smtClean="0">
                <a:solidFill>
                  <a:srgbClr val="C00000"/>
                </a:solidFill>
                <a:latin typeface="Verdana" pitchFamily="34" charset="0"/>
              </a:rPr>
              <a:t>регистрационный номер и дату </a:t>
            </a:r>
            <a:r>
              <a:rPr lang="ru-RU" sz="1800" dirty="0" smtClean="0">
                <a:latin typeface="Verdana" pitchFamily="34" charset="0"/>
              </a:rPr>
              <a:t>документа, на который должен быть дан ответ. </a:t>
            </a:r>
          </a:p>
        </p:txBody>
      </p:sp>
      <p:pic>
        <p:nvPicPr>
          <p:cNvPr id="47107" name="Рисунок 6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5875"/>
            <a:ext cx="7859216" cy="300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582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Общие требования к созданию документов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472488" cy="525621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Verdana" pitchFamily="34" charset="0"/>
              </a:rPr>
              <a:t>ИНТЕРВАЛЫ</a:t>
            </a:r>
          </a:p>
          <a:p>
            <a:pPr indent="19050">
              <a:defRPr/>
            </a:pPr>
            <a:r>
              <a:rPr lang="ru-RU" sz="1800" dirty="0" smtClean="0">
                <a:latin typeface="Verdana" pitchFamily="34" charset="0"/>
              </a:rPr>
              <a:t>абзацный отступ текста документа – 1, 25 см </a:t>
            </a:r>
            <a:r>
              <a:rPr lang="ru-RU" sz="1800" i="1" dirty="0" smtClean="0">
                <a:latin typeface="Verdana" pitchFamily="34" charset="0"/>
              </a:rPr>
              <a:t>(5 знаков);</a:t>
            </a:r>
          </a:p>
          <a:p>
            <a:pPr indent="19050">
              <a:buFont typeface="Arial" charset="0"/>
              <a:buNone/>
              <a:defRPr/>
            </a:pPr>
            <a:endParaRPr lang="ru-RU" sz="1800" i="1" dirty="0" smtClean="0">
              <a:latin typeface="Verdana" pitchFamily="34" charset="0"/>
            </a:endParaRPr>
          </a:p>
          <a:p>
            <a:pPr indent="19050">
              <a:defRPr/>
            </a:pPr>
            <a:r>
              <a:rPr lang="ru-RU" sz="1800" dirty="0" smtClean="0">
                <a:latin typeface="Verdana" pitchFamily="34" charset="0"/>
              </a:rPr>
              <a:t>текст документа печатается через 1–1,5 межстрочных интервала, </a:t>
            </a:r>
          </a:p>
          <a:p>
            <a:pPr indent="19050">
              <a:buFont typeface="Arial" charset="0"/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 marL="361950" indent="0">
              <a:defRPr/>
            </a:pPr>
            <a:r>
              <a:rPr lang="ru-RU" sz="1800" dirty="0" smtClean="0">
                <a:latin typeface="Verdana" pitchFamily="34" charset="0"/>
              </a:rPr>
              <a:t>многострочные реквизиты печатаются через один межстрочный  интервал; </a:t>
            </a:r>
          </a:p>
          <a:p>
            <a:pPr indent="19050">
              <a:defRPr/>
            </a:pPr>
            <a:endParaRPr lang="ru-RU" sz="1800" b="1" dirty="0" smtClean="0">
              <a:latin typeface="Verdana" pitchFamily="34" charset="0"/>
            </a:endParaRPr>
          </a:p>
          <a:p>
            <a:pPr indent="19050">
              <a:defRPr/>
            </a:pPr>
            <a:r>
              <a:rPr lang="ru-RU" sz="1800" b="1" dirty="0" smtClean="0">
                <a:latin typeface="Verdana" pitchFamily="34" charset="0"/>
              </a:rPr>
              <a:t>длина самой длинной строки в реквизите:</a:t>
            </a:r>
          </a:p>
          <a:p>
            <a:pPr marL="1200150" lvl="3" indent="19050">
              <a:defRPr/>
            </a:pPr>
            <a:r>
              <a:rPr lang="ru-RU" sz="1800" dirty="0" smtClean="0">
                <a:latin typeface="Verdana" pitchFamily="34" charset="0"/>
              </a:rPr>
              <a:t>угловое  расположение реквизита – 7,5 см;</a:t>
            </a:r>
          </a:p>
          <a:p>
            <a:pPr marL="1200150" lvl="3" indent="19050">
              <a:defRPr/>
            </a:pPr>
            <a:r>
              <a:rPr lang="ru-RU" sz="1800" dirty="0" smtClean="0">
                <a:latin typeface="Verdana" pitchFamily="34" charset="0"/>
              </a:rPr>
              <a:t>продольное расположение реквизита  – 12 см.</a:t>
            </a:r>
          </a:p>
          <a:p>
            <a:pPr indent="19050">
              <a:buFont typeface="Arial" charset="0"/>
              <a:buNone/>
              <a:defRPr/>
            </a:pPr>
            <a:endParaRPr lang="ru-RU" sz="1800" b="1" dirty="0" smtClean="0">
              <a:latin typeface="Verdana" pitchFamily="34" charset="0"/>
            </a:endParaRPr>
          </a:p>
          <a:p>
            <a:pPr indent="19050">
              <a:defRPr/>
            </a:pPr>
            <a:r>
              <a:rPr lang="ru-RU" sz="1800" b="1" dirty="0" smtClean="0">
                <a:latin typeface="Verdana" pitchFamily="34" charset="0"/>
              </a:rPr>
              <a:t>интервал между словами – 1 пробел;</a:t>
            </a:r>
          </a:p>
          <a:p>
            <a:pPr indent="19050">
              <a:defRPr/>
            </a:pPr>
            <a:endParaRPr lang="ru-RU" sz="1800" b="1" dirty="0" smtClean="0">
              <a:latin typeface="Verdana" pitchFamily="34" charset="0"/>
            </a:endParaRPr>
          </a:p>
          <a:p>
            <a:pPr indent="19050">
              <a:defRPr/>
            </a:pPr>
            <a:r>
              <a:rPr lang="ru-RU" sz="1800" dirty="0" smtClean="0">
                <a:latin typeface="Verdana" pitchFamily="34" charset="0"/>
              </a:rPr>
              <a:t>текст документа выравнивается по ширине листа (по границам левого и правого полей документа);</a:t>
            </a:r>
          </a:p>
          <a:p>
            <a:pPr indent="19050">
              <a:defRPr/>
            </a:pPr>
            <a:endParaRPr lang="ru-RU" sz="1600" dirty="0" smtClean="0"/>
          </a:p>
          <a:p>
            <a:pPr indent="19050">
              <a:buFont typeface="Arial" charset="0"/>
              <a:buNone/>
              <a:defRPr/>
            </a:pPr>
            <a:r>
              <a:rPr lang="ru-RU" sz="1600" dirty="0" smtClean="0"/>
              <a:t> </a:t>
            </a:r>
          </a:p>
          <a:p>
            <a:pPr>
              <a:buFont typeface="Arial" charset="0"/>
              <a:buNone/>
              <a:defRPr/>
            </a:pPr>
            <a:endParaRPr lang="ru-RU" sz="1600" dirty="0" smtClean="0"/>
          </a:p>
          <a:p>
            <a:pPr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86544" y="1356519"/>
            <a:ext cx="285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Box 12"/>
          <p:cNvSpPr txBox="1">
            <a:spLocks noChangeArrowheads="1"/>
          </p:cNvSpPr>
          <p:nvPr/>
        </p:nvSpPr>
        <p:spPr bwMode="auto">
          <a:xfrm>
            <a:off x="0" y="4143375"/>
            <a:ext cx="642938" cy="246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C00000"/>
                </a:solidFill>
              </a:rPr>
              <a:t>новое</a:t>
            </a:r>
          </a:p>
        </p:txBody>
      </p:sp>
      <p:sp>
        <p:nvSpPr>
          <p:cNvPr id="26630" name="TextBox 17"/>
          <p:cNvSpPr txBox="1">
            <a:spLocks noChangeArrowheads="1"/>
          </p:cNvSpPr>
          <p:nvPr/>
        </p:nvSpPr>
        <p:spPr bwMode="auto">
          <a:xfrm>
            <a:off x="0" y="1714500"/>
            <a:ext cx="642938" cy="246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C00000"/>
                </a:solidFill>
              </a:rPr>
              <a:t>новое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0" y="5357813"/>
            <a:ext cx="714375" cy="2460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C00000"/>
                </a:solidFill>
              </a:rPr>
              <a:t>новое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97500" y="404664"/>
            <a:ext cx="9144000" cy="4503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13 - Место составления или издания документа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1600" y="1124744"/>
            <a:ext cx="7128791" cy="2952328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727171"/>
                </a:solidFill>
                <a:latin typeface="arial"/>
              </a:rPr>
              <a:t>Реквизит </a:t>
            </a:r>
            <a:r>
              <a:rPr lang="ru-RU" sz="1800" dirty="0">
                <a:solidFill>
                  <a:srgbClr val="727171"/>
                </a:solidFill>
                <a:latin typeface="arial"/>
              </a:rPr>
              <a:t>указывается во всех документах, кроме деловых (служебных) писем, а также докладных, служебных записок и других внутренних информационно-справочных документов.</a:t>
            </a:r>
          </a:p>
          <a:p>
            <a:pPr algn="just"/>
            <a:r>
              <a:rPr lang="ru-RU" sz="1800" dirty="0">
                <a:solidFill>
                  <a:srgbClr val="727171"/>
                </a:solidFill>
                <a:latin typeface="arial"/>
              </a:rPr>
              <a:t>Место составления (издания) документа не указывается в том случае, если в наименовании организации присутствует указание на место ее нахождения. Например, Московский институт..., Саратовская академия и т.п.</a:t>
            </a:r>
          </a:p>
          <a:p>
            <a:pPr algn="just"/>
            <a:r>
              <a:rPr lang="ru-RU" sz="1800" dirty="0">
                <a:solidFill>
                  <a:srgbClr val="727171"/>
                </a:solidFill>
                <a:latin typeface="arial"/>
              </a:rPr>
              <a:t>Место составления (издания) документа указывается в соответствии с принятым административно-территориальным делением.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8131" name="Рисунок 2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675" y="3789040"/>
            <a:ext cx="6096000" cy="2236787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Прямоугольник 5"/>
          <p:cNvSpPr>
            <a:spLocks noChangeArrowheads="1"/>
          </p:cNvSpPr>
          <p:nvPr/>
        </p:nvSpPr>
        <p:spPr bwMode="auto">
          <a:xfrm>
            <a:off x="642938" y="857250"/>
            <a:ext cx="814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Гриф ограничения доступа к документу проставляется </a:t>
            </a:r>
            <a: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  <a:t>в правом верхнем углу первого листа документа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</a:t>
            </a:r>
            <a:r>
              <a:rPr lang="ru-RU" altLang="ru-RU" sz="1800" u="sng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на границе верхнего поля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при наличии в документе информации, доступ к которой ограничен в соответствии с законодательством Российской Федерации. </a:t>
            </a:r>
          </a:p>
          <a:p>
            <a:pPr indent="449263" algn="just">
              <a:defRPr/>
            </a:pPr>
            <a:endParaRPr lang="ru-RU" alt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indent="449263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</a:rPr>
              <a:t>В состав грифа ограничения доступа к документу входит ограничительная </a:t>
            </a:r>
            <a:r>
              <a:rPr lang="ru-RU" altLang="ru-RU" sz="1800" b="1" dirty="0">
                <a:solidFill>
                  <a:srgbClr val="C00000"/>
                </a:solidFill>
              </a:rPr>
              <a:t>надпись  (без кавычек)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2709" name="Прямоугольник 6"/>
          <p:cNvSpPr>
            <a:spLocks noChangeArrowheads="1"/>
          </p:cNvSpPr>
          <p:nvPr/>
        </p:nvSpPr>
        <p:spPr bwMode="auto">
          <a:xfrm>
            <a:off x="866764" y="441996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14 Гриф ограничения доступа к документу 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9155" name="Содержимое 10" descr="0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3116263"/>
            <a:ext cx="4214813" cy="3438525"/>
          </a:xfrm>
        </p:spPr>
      </p:pic>
      <p:sp>
        <p:nvSpPr>
          <p:cNvPr id="13" name="TextBox 12"/>
          <p:cNvSpPr txBox="1"/>
          <p:nvPr/>
        </p:nvSpPr>
        <p:spPr>
          <a:xfrm>
            <a:off x="4821156" y="3429000"/>
            <a:ext cx="400050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Для служебного пользования, </a:t>
            </a:r>
          </a:p>
          <a:p>
            <a:pPr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Конфиденциально, </a:t>
            </a:r>
          </a:p>
          <a:p>
            <a:pPr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Коммерческая тайна или др., </a:t>
            </a:r>
          </a:p>
          <a:p>
            <a:pPr>
              <a:defRPr/>
            </a:pP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которая может дополняться номером экземпляра документа и другими  сведениями в соответствии </a:t>
            </a:r>
          </a:p>
          <a:p>
            <a:pPr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с законодательством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8915400" cy="6096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15 - Адресат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692696"/>
            <a:ext cx="8572500" cy="5929313"/>
          </a:xfrm>
        </p:spPr>
        <p:txBody>
          <a:bodyPr/>
          <a:lstStyle/>
          <a:p>
            <a:pPr marL="533400" indent="0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Адресат используется при оформлении деловых (служебных) писем, внутренних информационно-справочных документов (докладных, служебных записок и др.). </a:t>
            </a:r>
          </a:p>
          <a:p>
            <a:pPr marL="533400" indent="0">
              <a:buFont typeface="Arial" charset="0"/>
              <a:buNone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Адресатом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документа может быть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организация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структурное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подразделение организации,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должностное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или физическое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лицо</a:t>
            </a:r>
          </a:p>
          <a:p>
            <a:pPr marL="533400" indent="0">
              <a:buFont typeface="Arial" charset="0"/>
              <a:buNone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Реквизит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«адресат» проставляется в верхней правой части документа (на бланке с угловым расположением реквизитов) или справа под реквизитами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бланка (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при продольном расположении реквизитов бланка).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>
              <a:buFont typeface="Arial" charset="0"/>
              <a:buNone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Строки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реквизита «адресат» выравниваются по левому краю или 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центрируются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относительно самой длинной строки.</a:t>
            </a:r>
            <a:endParaRPr lang="ru-RU" sz="2000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88" y="428625"/>
            <a:ext cx="43783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наименование учреждения, организации  (полное или сокращенное наименование в именительном падеже)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9250" y="571500"/>
            <a:ext cx="3429000" cy="120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Общество с ограниченной ответственностью «Парус»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+mj-lt"/>
              </a:rPr>
              <a:t>или</a:t>
            </a:r>
          </a:p>
          <a:p>
            <a:pPr algn="ctr"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ООО «Парус»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63" y="2214563"/>
            <a:ext cx="441325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наименование структурного подразделения (в именительном падеже наименование организации, ниже – наименование структурного подразделения)</a:t>
            </a:r>
          </a:p>
        </p:txBody>
      </p:sp>
      <p:pic>
        <p:nvPicPr>
          <p:cNvPr id="52228" name="Рисунок 10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38" y="2178050"/>
            <a:ext cx="3057525" cy="155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5782" name="Прямоугольник 11"/>
          <p:cNvSpPr>
            <a:spLocks noChangeArrowheads="1"/>
          </p:cNvSpPr>
          <p:nvPr/>
        </p:nvSpPr>
        <p:spPr bwMode="auto">
          <a:xfrm>
            <a:off x="888206" y="4435964"/>
            <a:ext cx="44592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 </a:t>
            </a:r>
            <a:r>
              <a:rPr lang="ru-RU" altLang="ru-R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адресовании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письма руководителю (заместителю руководителя)  в </a:t>
            </a:r>
            <a:r>
              <a:rPr lang="ru-RU" altLang="ru-RU" sz="1800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дательном падеже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указывается  наименование должности включающее наименование организации, и фамилия, </a:t>
            </a: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инициалы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должностного лица. </a:t>
            </a:r>
          </a:p>
        </p:txBody>
      </p:sp>
      <p:grpSp>
        <p:nvGrpSpPr>
          <p:cNvPr id="52230" name="Группа 15"/>
          <p:cNvGrpSpPr>
            <a:grpSpLocks/>
          </p:cNvGrpSpPr>
          <p:nvPr/>
        </p:nvGrpSpPr>
        <p:grpSpPr bwMode="auto">
          <a:xfrm>
            <a:off x="5572125" y="4643440"/>
            <a:ext cx="3352800" cy="1835151"/>
            <a:chOff x="5448066" y="4825345"/>
            <a:chExt cx="3353268" cy="1836616"/>
          </a:xfrm>
        </p:grpSpPr>
        <p:pic>
          <p:nvPicPr>
            <p:cNvPr id="52235" name="Рисунок 12" descr="Вырезка экран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8066" y="4825345"/>
              <a:ext cx="3353268" cy="10288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6515015" y="6385515"/>
              <a:ext cx="1563906" cy="2764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НОВОЕ ТРЕБОВАНИЕ</a:t>
              </a:r>
              <a:endParaRPr lang="ru-RU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 bwMode="auto">
            <a:xfrm rot="16200000">
              <a:off x="7226113" y="5880380"/>
              <a:ext cx="611675" cy="281027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179388" y="963613"/>
            <a:ext cx="12128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07156" y="3107532"/>
            <a:ext cx="135731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-140128" y="5363858"/>
            <a:ext cx="1857375" cy="158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Прямоугольник 5"/>
          <p:cNvSpPr>
            <a:spLocks noChangeArrowheads="1"/>
          </p:cNvSpPr>
          <p:nvPr/>
        </p:nvSpPr>
        <p:spPr bwMode="auto">
          <a:xfrm>
            <a:off x="457200" y="685800"/>
            <a:ext cx="48291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    При </a:t>
            </a:r>
            <a:r>
              <a:rPr lang="ru-RU" altLang="ru-R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адресовании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письма руководителю структурного подразделения указывается в именительном падеже наименование организации, ниже </a:t>
            </a:r>
            <a:r>
              <a:rPr lang="ru-RU" altLang="ru-RU" sz="1800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– в дательном падеже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наименование должности руководителя, включающее наименование структурного подразделения, фамилию, инициалы. 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3250" name="Рисунок 6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188" y="785813"/>
            <a:ext cx="3000375" cy="1714500"/>
          </a:xfrm>
          <a:prstGeom prst="rect">
            <a:avLst/>
          </a:prstGeom>
          <a:noFill/>
          <a:ln w="9525">
            <a:solidFill>
              <a:srgbClr val="7538A2"/>
            </a:solidFill>
            <a:miter lim="800000"/>
            <a:headEnd/>
            <a:tailEnd/>
          </a:ln>
        </p:spPr>
      </p:pic>
      <p:sp>
        <p:nvSpPr>
          <p:cNvPr id="76810" name="Прямоугольник 11"/>
          <p:cNvSpPr>
            <a:spLocks noChangeArrowheads="1"/>
          </p:cNvSpPr>
          <p:nvPr/>
        </p:nvSpPr>
        <p:spPr bwMode="auto">
          <a:xfrm>
            <a:off x="571500" y="3071813"/>
            <a:ext cx="42687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Перед фамилией должностного лица допускается употреблять сокращение «г-ну» (господину), если адресат мужчина, или «г-же» (госпоже), если адресат женщина.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6811" name="Рисунок 1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500438"/>
            <a:ext cx="2800350" cy="11811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 rot="5400000">
            <a:off x="-500063" y="1643063"/>
            <a:ext cx="1857375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-286543" y="5858669"/>
            <a:ext cx="1428750" cy="158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-284956" y="3785394"/>
            <a:ext cx="1428750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5000" y="5286375"/>
            <a:ext cx="3000375" cy="12001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>
                <a:solidFill>
                  <a:srgbClr val="10253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Фиалковой  А.В. </a:t>
            </a:r>
            <a:endParaRPr lang="ru-RU" sz="800">
              <a:solidFill>
                <a:srgbClr val="10253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800">
                <a:solidFill>
                  <a:srgbClr val="10253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Нефтяников ул., д.45, кв. 35,</a:t>
            </a:r>
            <a:endParaRPr lang="ru-RU" sz="800">
              <a:solidFill>
                <a:srgbClr val="10253F"/>
              </a:solidFill>
              <a:latin typeface="Arial" charset="0"/>
            </a:endParaRPr>
          </a:p>
          <a:p>
            <a:pPr eaLnBrk="0" hangingPunct="0"/>
            <a:r>
              <a:rPr lang="ru-RU" sz="1800">
                <a:solidFill>
                  <a:srgbClr val="10253F"/>
                </a:solidFill>
                <a:latin typeface="Calibri" pitchFamily="34" charset="0"/>
              </a:rPr>
              <a:t>г. Нефтекамск, Республика Башкортостан, 452953</a:t>
            </a:r>
            <a:endParaRPr lang="ru-RU" sz="1800">
              <a:solidFill>
                <a:srgbClr val="10253F"/>
              </a:solidFill>
              <a:latin typeface="Arial" charset="0"/>
            </a:endParaRPr>
          </a:p>
        </p:txBody>
      </p:sp>
      <p:sp>
        <p:nvSpPr>
          <p:cNvPr id="53261" name="Прямоугольник 21"/>
          <p:cNvSpPr>
            <a:spLocks noChangeArrowheads="1"/>
          </p:cNvSpPr>
          <p:nvPr/>
        </p:nvSpPr>
        <p:spPr bwMode="auto">
          <a:xfrm>
            <a:off x="785813" y="5214938"/>
            <a:ext cx="4071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charset="0"/>
              </a:rPr>
              <a:t>    При адресовании документа </a:t>
            </a:r>
            <a:r>
              <a:rPr lang="ru-RU" u="sng">
                <a:solidFill>
                  <a:srgbClr val="000000"/>
                </a:solidFill>
                <a:latin typeface="Arial" charset="0"/>
              </a:rPr>
              <a:t>физическому лицу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 указывают сначала фамилию, затем инициалы и почтовый адрес: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Прямоугольник 5"/>
          <p:cNvSpPr>
            <a:spLocks noChangeArrowheads="1"/>
          </p:cNvSpPr>
          <p:nvPr/>
        </p:nvSpPr>
        <p:spPr bwMode="auto">
          <a:xfrm>
            <a:off x="457200" y="609600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отправке письма по электронной почте или по факсимильной связи (без досылки по почте) почтовый адрес не указывается. При необходимости может быть указан электронный адрес (номер телефона/факса). </a:t>
            </a:r>
          </a:p>
        </p:txBody>
      </p:sp>
      <p:pic>
        <p:nvPicPr>
          <p:cNvPr id="78853" name="Рисунок 6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79438"/>
            <a:ext cx="3486150" cy="17811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8854" name="Прямоугольник 7"/>
          <p:cNvSpPr>
            <a:spLocks noChangeArrowheads="1"/>
          </p:cNvSpPr>
          <p:nvPr/>
        </p:nvSpPr>
        <p:spPr bwMode="auto">
          <a:xfrm>
            <a:off x="153988" y="3324225"/>
            <a:ext cx="86661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одном документе не должно быть более четырех адресатов.</a:t>
            </a:r>
          </a:p>
          <a:p>
            <a:pPr indent="449263" algn="just">
              <a:defRPr/>
            </a:pPr>
            <a:endParaRPr lang="ru-RU" altLang="ru-RU" sz="1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indent="449263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Слово «Копия» перед вторым, третьим, четвертым адресатами </a:t>
            </a:r>
          </a:p>
          <a:p>
            <a:pPr indent="449263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не указывается. </a:t>
            </a:r>
          </a:p>
          <a:p>
            <a:pPr indent="449263" algn="just">
              <a:defRPr/>
            </a:pPr>
            <a:endParaRPr lang="ru-RU" altLang="ru-RU" sz="1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indent="449263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При большем количестве адресатов составляется список </a:t>
            </a:r>
          </a:p>
          <a:p>
            <a:pPr indent="449263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(лист, указатель) рассылки документа, на каждом документе</a:t>
            </a:r>
          </a:p>
          <a:p>
            <a:pPr indent="449263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указывается один адресат или адресат оформляется обобщенно.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53025" y="332656"/>
            <a:ext cx="8078788" cy="5334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16 - Гриф утверждения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33276-AD86-400D-8640-E93B03121964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785813"/>
            <a:ext cx="8535988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Процедура утверждения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оформляется следующими способами: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а) должностным лицом;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б) распорядительным документов;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в)решением коллегиального органа  </a:t>
            </a:r>
          </a:p>
          <a:p>
            <a:pPr>
              <a:buFont typeface="Wingdings" pitchFamily="2" charset="2"/>
              <a:buNone/>
              <a:defRPr/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Гриф утверждения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располагается в правом верхнем углу документа и печатается с левым отступом </a:t>
            </a:r>
            <a:r>
              <a:rPr lang="ru-RU" sz="1800" dirty="0">
                <a:solidFill>
                  <a:srgbClr val="C00000"/>
                </a:solidFill>
              </a:rPr>
              <a:t>10 см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от границы левого поля.  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3357563"/>
            <a:ext cx="807243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Перечень документов подлежащих утверждению, 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организации, определяется в  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Инструкции по делопроизводству, где согласно  законодательных и ведомственных НПА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устанавливается 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обязательная процедура утверждения  тех или иных документов. </a:t>
            </a:r>
          </a:p>
        </p:txBody>
      </p:sp>
      <p:pic>
        <p:nvPicPr>
          <p:cNvPr id="6" name="Рисунок 12" descr="Вырезка экран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63" y="4643438"/>
            <a:ext cx="8456612" cy="15716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01677" y="555382"/>
            <a:ext cx="6429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16 - Гриф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утверждения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955432"/>
            <a:ext cx="7920880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727171"/>
                </a:solidFill>
                <a:latin typeface="arial"/>
              </a:rPr>
              <a:t>Гриф </a:t>
            </a:r>
            <a:r>
              <a:rPr lang="ru-RU" sz="1600" dirty="0">
                <a:solidFill>
                  <a:srgbClr val="727171"/>
                </a:solidFill>
                <a:latin typeface="arial"/>
              </a:rPr>
              <a:t>проставляется на документе в случае его утверждения должностным лицом или распорядительным документом (постановлением, решением, приказом, распоряжением) или решением коллегиального органа.</a:t>
            </a:r>
          </a:p>
          <a:p>
            <a:pPr algn="just"/>
            <a:r>
              <a:rPr lang="ru-RU" sz="1600" dirty="0">
                <a:solidFill>
                  <a:srgbClr val="727171"/>
                </a:solidFill>
                <a:latin typeface="arial"/>
              </a:rPr>
              <a:t>Местоположение реквизита - в правом верхнем углу первого листа документа, там же, где в письмах располагается реквизит "адресат".</a:t>
            </a:r>
          </a:p>
          <a:p>
            <a:pPr algn="just"/>
            <a:r>
              <a:rPr lang="ru-RU" sz="1600" dirty="0">
                <a:solidFill>
                  <a:srgbClr val="727171"/>
                </a:solidFill>
                <a:latin typeface="arial"/>
              </a:rPr>
              <a:t>Строки реквизита выравниваются по левому краю или </a:t>
            </a:r>
            <a:r>
              <a:rPr lang="ru-RU" sz="1600" dirty="0" err="1">
                <a:solidFill>
                  <a:srgbClr val="727171"/>
                </a:solidFill>
                <a:latin typeface="arial"/>
              </a:rPr>
              <a:t>центруются</a:t>
            </a:r>
            <a:r>
              <a:rPr lang="ru-RU" sz="1600" dirty="0">
                <a:solidFill>
                  <a:srgbClr val="727171"/>
                </a:solidFill>
                <a:latin typeface="arial"/>
              </a:rPr>
              <a:t> относительно самой длинной строки.</a:t>
            </a:r>
          </a:p>
          <a:p>
            <a:pPr algn="just"/>
            <a:r>
              <a:rPr lang="ru-RU" sz="1600" dirty="0">
                <a:solidFill>
                  <a:srgbClr val="727171"/>
                </a:solidFill>
                <a:latin typeface="arial"/>
              </a:rPr>
              <a:t>При утверждении документа должностным лицом гриф утверждения состоит из слова УТВЕРЖДАЮ, наименования должности лица, утверждающего документ, его подписи, инициалов, фамилии и даты утверждения.</a:t>
            </a:r>
          </a:p>
          <a:p>
            <a:pPr algn="just"/>
            <a:r>
              <a:rPr lang="ru-RU" sz="1600" dirty="0">
                <a:solidFill>
                  <a:srgbClr val="727171"/>
                </a:solidFill>
                <a:latin typeface="arial"/>
              </a:rPr>
              <a:t>При утверждении документа распорядительным документом гриф утверждения состоит из слова УТВЕРЖДЕН (УТВЕРЖДЕНА, УТВЕРЖДЕНЫ или УТВЕРЖДЕНО), согласованного с наименованием вида утверждаемого документа, наименования распорядительного документа в творительном падеже, его даты, номера.</a:t>
            </a:r>
          </a:p>
          <a:p>
            <a:pPr algn="just"/>
            <a:r>
              <a:rPr lang="ru-RU" sz="1600" dirty="0">
                <a:solidFill>
                  <a:srgbClr val="727171"/>
                </a:solidFill>
                <a:latin typeface="arial"/>
              </a:rPr>
              <a:t>При утверждении документа коллегиальным органом, решения которого фиксируются в протоколе, в грифе утверждения указываются наименование органа, решением которого утвержден документ, дата и номер протокола (в скобках</a:t>
            </a:r>
            <a:r>
              <a:rPr lang="ru-RU" sz="1600" dirty="0" smtClean="0">
                <a:solidFill>
                  <a:srgbClr val="727171"/>
                </a:solidFill>
                <a:latin typeface="arial"/>
              </a:rPr>
              <a:t>).</a:t>
            </a:r>
            <a:endParaRPr lang="ru-RU" sz="1600" dirty="0">
              <a:solidFill>
                <a:srgbClr val="72717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3611" y="0"/>
            <a:ext cx="8077200" cy="9144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17 - Заголовок к тексту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239713" y="1027113"/>
            <a:ext cx="8686800" cy="10445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1800" b="1" smtClean="0">
                <a:latin typeface="Verdana" pitchFamily="34" charset="0"/>
              </a:rPr>
              <a:t>Заголовок  к тексту  -это  </a:t>
            </a:r>
            <a:r>
              <a:rPr lang="ru-RU" sz="1800" smtClean="0">
                <a:latin typeface="Verdana" pitchFamily="34" charset="0"/>
              </a:rPr>
              <a:t>краткое содержание документа  </a:t>
            </a:r>
          </a:p>
          <a:p>
            <a:pPr>
              <a:buFont typeface="Wingdings" pitchFamily="2" charset="2"/>
              <a:buNone/>
            </a:pPr>
            <a:r>
              <a:rPr kumimoji="1" lang="ru-RU" sz="1800" smtClean="0">
                <a:latin typeface="Verdana" pitchFamily="34" charset="0"/>
              </a:rPr>
              <a:t>Заголовок формулируется с предлогом </a:t>
            </a:r>
            <a:r>
              <a:rPr kumimoji="1" lang="ru-RU" sz="1800" smtClean="0">
                <a:solidFill>
                  <a:srgbClr val="C00000"/>
                </a:solidFill>
                <a:latin typeface="Verdana" pitchFamily="34" charset="0"/>
              </a:rPr>
              <a:t>О или Об </a:t>
            </a:r>
            <a:r>
              <a:rPr kumimoji="1" lang="ru-RU" sz="1800" smtClean="0">
                <a:latin typeface="Verdana" pitchFamily="34" charset="0"/>
              </a:rPr>
              <a:t>и отвечает на вопрос  </a:t>
            </a:r>
          </a:p>
          <a:p>
            <a:pPr>
              <a:buFont typeface="Wingdings" pitchFamily="2" charset="2"/>
              <a:buNone/>
            </a:pPr>
            <a:r>
              <a:rPr kumimoji="1" lang="ru-RU" sz="1800" smtClean="0">
                <a:solidFill>
                  <a:srgbClr val="C00000"/>
                </a:solidFill>
                <a:latin typeface="Verdana" pitchFamily="34" charset="0"/>
              </a:rPr>
              <a:t>О ЧЕМ?  </a:t>
            </a:r>
            <a:endParaRPr lang="ru-RU" sz="180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4C570-C45B-4CB9-856E-663B160A0CF3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4495800" y="48387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357188" y="2286000"/>
            <a:ext cx="8458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488" algn="just">
              <a:tabLst>
                <a:tab pos="90488" algn="l"/>
              </a:tabLst>
              <a:defRPr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Заголовок к тексту оформляется под реквизитами бланка </a:t>
            </a:r>
            <a:r>
              <a:rPr lang="ru-RU" altLang="ru-RU" sz="24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слева, от границы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левого поля. </a:t>
            </a:r>
          </a:p>
          <a:p>
            <a:pPr marL="90488" algn="just">
              <a:tabLst>
                <a:tab pos="90488" algn="l"/>
              </a:tabLst>
              <a:defRPr/>
            </a:pPr>
            <a:endParaRPr lang="ru-RU" alt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90488" algn="just">
              <a:tabLst>
                <a:tab pos="90488" algn="l"/>
              </a:tabLst>
              <a:defRPr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указах, постановлениях, решениях, приказах, издаваемых органами власти, заголовок к тексту МОЖЕТ оформляться над текстом </a:t>
            </a:r>
            <a:r>
              <a:rPr lang="ru-RU" altLang="ru-RU" sz="24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посередине рабочего поля документа и центрируется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относительно самой длинной строки. </a:t>
            </a:r>
            <a:endParaRPr lang="ru-RU" alt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90488" algn="just">
              <a:tabLst>
                <a:tab pos="90488" algn="l"/>
              </a:tabLst>
              <a:defRPr/>
            </a:pPr>
            <a:endParaRPr lang="ru-RU" alt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90488" algn="just">
              <a:tabLst>
                <a:tab pos="90488" algn="l"/>
              </a:tabLst>
              <a:defRPr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Заголовок к тексту может не составляться, если текст документа не превышает 4-5 строк.</a:t>
            </a:r>
            <a:endParaRPr lang="ru-RU" alt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1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18" y="692696"/>
            <a:ext cx="8153400" cy="232886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8370" name="Picture 8"/>
          <p:cNvPicPr>
            <a:picLocks noChangeAspect="1" noChangeArrowheads="1"/>
          </p:cNvPicPr>
          <p:nvPr/>
        </p:nvPicPr>
        <p:blipFill>
          <a:blip r:embed="rId3" cstate="print"/>
          <a:srcRect t="11563" b="46249"/>
          <a:stretch>
            <a:fillRect/>
          </a:stretch>
        </p:blipFill>
        <p:spPr bwMode="auto">
          <a:xfrm>
            <a:off x="500063" y="3306763"/>
            <a:ext cx="8143875" cy="297973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458C7-1868-4708-9C28-2735BEA1E7F9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582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Общие требования к созданию документов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472488" cy="521493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Verdana" pitchFamily="34" charset="0"/>
              </a:rPr>
              <a:t>ШРИФТ</a:t>
            </a:r>
          </a:p>
          <a:p>
            <a:r>
              <a:rPr lang="ru-RU" sz="1600" smtClean="0">
                <a:latin typeface="Arial" charset="0"/>
              </a:rPr>
              <a:t>Для создания документа необходимо использовать </a:t>
            </a:r>
            <a:r>
              <a:rPr lang="ru-RU" sz="1600" b="1" smtClean="0">
                <a:latin typeface="Arial" charset="0"/>
              </a:rPr>
              <a:t>СВОБОДНО РАСПРОСТРАНЯЕМЫЕ БЕСПЛАТНЫЕ ШРИФТЫ</a:t>
            </a:r>
          </a:p>
          <a:p>
            <a:pPr lvl="1"/>
            <a:r>
              <a:rPr lang="ru-RU" sz="1800" smtClean="0">
                <a:latin typeface="Arial" charset="0"/>
              </a:rPr>
              <a:t>Times New Roman N 13, 14;</a:t>
            </a:r>
          </a:p>
          <a:p>
            <a:pPr lvl="1"/>
            <a:r>
              <a:rPr lang="ru-RU" sz="1800" smtClean="0">
                <a:latin typeface="Arial" charset="0"/>
              </a:rPr>
              <a:t>Arial N 12, 13;</a:t>
            </a:r>
          </a:p>
          <a:p>
            <a:pPr lvl="1"/>
            <a:r>
              <a:rPr lang="ru-RU" sz="1800" smtClean="0">
                <a:latin typeface="Arial" charset="0"/>
              </a:rPr>
              <a:t>Verdana N 12, 13;</a:t>
            </a:r>
          </a:p>
          <a:p>
            <a:pPr lvl="1"/>
            <a:r>
              <a:rPr lang="ru-RU" sz="1800" smtClean="0">
                <a:latin typeface="Arial" charset="0"/>
              </a:rPr>
              <a:t>Calibri N 14 и приближенные к ним.</a:t>
            </a:r>
          </a:p>
          <a:p>
            <a:r>
              <a:rPr lang="ru-RU" sz="1600" b="1" smtClean="0">
                <a:latin typeface="Arial" charset="0"/>
              </a:rPr>
              <a:t> для таблиц допускается использовать шрифты меньших размеров; </a:t>
            </a:r>
          </a:p>
          <a:p>
            <a:pPr>
              <a:buFont typeface="Arial" charset="0"/>
              <a:buNone/>
            </a:pPr>
            <a:endParaRPr lang="ru-RU" sz="16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Verdana" pitchFamily="34" charset="0"/>
              </a:rPr>
              <a:t>ВЫРАВНИВАНИЕ И ВЫДЕЛЕНИЕ ТЕКСТА</a:t>
            </a:r>
          </a:p>
          <a:p>
            <a:r>
              <a:rPr lang="ru-RU" sz="1600" smtClean="0">
                <a:latin typeface="Arial" charset="0"/>
              </a:rPr>
              <a:t>текст документа выравнивается по ширине листа (по границам левого и правого полей документа);</a:t>
            </a:r>
          </a:p>
          <a:p>
            <a:pPr>
              <a:buFont typeface="Arial" charset="0"/>
              <a:buNone/>
            </a:pPr>
            <a:endParaRPr lang="ru-RU" sz="1600" smtClean="0">
              <a:latin typeface="Arial" charset="0"/>
            </a:endParaRPr>
          </a:p>
          <a:p>
            <a:r>
              <a:rPr lang="ru-RU" sz="1600" smtClean="0">
                <a:latin typeface="Arial" charset="0"/>
              </a:rPr>
              <a:t>допускается угловое и продольное расположение реквизитов;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Arial" charset="0"/>
              </a:rPr>
              <a:t>  </a:t>
            </a:r>
          </a:p>
          <a:p>
            <a:r>
              <a:rPr lang="ru-RU" sz="1600" smtClean="0">
                <a:latin typeface="Arial" charset="0"/>
              </a:rPr>
              <a:t>допускается </a:t>
            </a:r>
            <a:r>
              <a:rPr lang="ru-RU" sz="1600" b="1" smtClean="0">
                <a:latin typeface="Arial" charset="0"/>
              </a:rPr>
              <a:t>выделение реквизитов </a:t>
            </a:r>
            <a:r>
              <a:rPr lang="ru-RU" sz="1600" smtClean="0">
                <a:latin typeface="Arial" charset="0"/>
              </a:rPr>
              <a:t>«Адресат», «Заголовок к тексту» или «Подпись», а также отдельных фрагментов текста полужирным шрифтом.</a:t>
            </a:r>
          </a:p>
          <a:p>
            <a:pPr>
              <a:buFont typeface="Arial" charset="0"/>
              <a:buNone/>
            </a:pPr>
            <a:endParaRPr lang="ru-RU" sz="1600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57982" y="1356519"/>
            <a:ext cx="285750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86544" y="4142582"/>
            <a:ext cx="428625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0" y="1785938"/>
            <a:ext cx="642938" cy="2460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C00000"/>
                </a:solidFill>
              </a:rPr>
              <a:t>новое</a:t>
            </a:r>
          </a:p>
        </p:txBody>
      </p: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0" y="5929313"/>
            <a:ext cx="714375" cy="2460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C00000"/>
                </a:solidFill>
              </a:rPr>
              <a:t>новое</a:t>
            </a:r>
          </a:p>
        </p:txBody>
      </p:sp>
      <p:sp>
        <p:nvSpPr>
          <p:cNvPr id="27656" name="TextBox 18"/>
          <p:cNvSpPr txBox="1">
            <a:spLocks noChangeArrowheads="1"/>
          </p:cNvSpPr>
          <p:nvPr/>
        </p:nvSpPr>
        <p:spPr bwMode="auto">
          <a:xfrm>
            <a:off x="0" y="3429000"/>
            <a:ext cx="642938" cy="246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C00000"/>
                </a:solidFill>
              </a:rPr>
              <a:t>новое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8839200" cy="4572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18 - Текст документа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788024" y="908720"/>
            <a:ext cx="4000500" cy="5357813"/>
          </a:xfrm>
        </p:spPr>
        <p:txBody>
          <a:bodyPr/>
          <a:lstStyle/>
          <a:p>
            <a:r>
              <a:rPr lang="ru-RU" altLang="ru-RU" sz="2000" dirty="0" smtClean="0">
                <a:latin typeface="Arial" charset="0"/>
              </a:rPr>
              <a:t>Текст - основной и важнейший реквизит документа. </a:t>
            </a:r>
          </a:p>
          <a:p>
            <a:r>
              <a:rPr lang="ru-RU" altLang="ru-RU" sz="2000" dirty="0" smtClean="0">
                <a:latin typeface="Arial" charset="0"/>
              </a:rPr>
              <a:t>Текст документов на бланках формата </a:t>
            </a:r>
            <a:r>
              <a:rPr lang="ru-RU" altLang="ru-RU" sz="2000" b="1" dirty="0" smtClean="0">
                <a:latin typeface="Arial" charset="0"/>
              </a:rPr>
              <a:t>А5</a:t>
            </a:r>
            <a:r>
              <a:rPr lang="ru-RU" altLang="ru-RU" sz="2000" dirty="0" smtClean="0">
                <a:latin typeface="Arial" charset="0"/>
              </a:rPr>
              <a:t> печатают с межстрочным интервалом </a:t>
            </a:r>
            <a:r>
              <a:rPr lang="ru-RU" altLang="ru-RU" sz="2000" b="1" dirty="0" smtClean="0">
                <a:latin typeface="Arial" charset="0"/>
              </a:rPr>
              <a:t>Одинарный;</a:t>
            </a:r>
            <a:r>
              <a:rPr lang="ru-RU" altLang="ru-RU" sz="2000" dirty="0" smtClean="0">
                <a:latin typeface="Arial" charset="0"/>
              </a:rPr>
              <a:t> </a:t>
            </a:r>
          </a:p>
          <a:p>
            <a:r>
              <a:rPr lang="ru-RU" altLang="ru-RU" sz="2000" dirty="0" smtClean="0">
                <a:latin typeface="Arial" charset="0"/>
              </a:rPr>
              <a:t>на бланках формата </a:t>
            </a:r>
            <a:r>
              <a:rPr lang="ru-RU" altLang="ru-RU" sz="2000" b="1" dirty="0" smtClean="0">
                <a:latin typeface="Arial" charset="0"/>
              </a:rPr>
              <a:t>А4</a:t>
            </a:r>
            <a:r>
              <a:rPr lang="ru-RU" altLang="ru-RU" sz="2000" dirty="0" smtClean="0">
                <a:latin typeface="Arial" charset="0"/>
              </a:rPr>
              <a:t> - с межстрочным интервалом </a:t>
            </a:r>
            <a:r>
              <a:rPr lang="ru-RU" altLang="ru-RU" sz="2000" b="1" dirty="0" smtClean="0">
                <a:latin typeface="Arial" charset="0"/>
              </a:rPr>
              <a:t>Полуторный.</a:t>
            </a:r>
            <a:r>
              <a:rPr lang="ru-RU" altLang="ru-RU" sz="2000" dirty="0" smtClean="0">
                <a:latin typeface="Arial" charset="0"/>
              </a:rPr>
              <a:t> </a:t>
            </a:r>
          </a:p>
          <a:p>
            <a:r>
              <a:rPr lang="ru-RU" altLang="ru-RU" sz="2000" dirty="0" smtClean="0">
                <a:latin typeface="Arial" charset="0"/>
              </a:rPr>
              <a:t>Все остальные реквизиты оформляются с межстрочным интервалом </a:t>
            </a:r>
            <a:r>
              <a:rPr lang="ru-RU" altLang="ru-RU" sz="2000" b="1" dirty="0" smtClean="0">
                <a:latin typeface="Arial" charset="0"/>
              </a:rPr>
              <a:t>Одинарный</a:t>
            </a:r>
            <a:r>
              <a:rPr lang="ru-RU" altLang="ru-RU" sz="2000" dirty="0" smtClean="0">
                <a:latin typeface="Arial" charset="0"/>
              </a:rPr>
              <a:t>.</a:t>
            </a:r>
          </a:p>
        </p:txBody>
      </p:sp>
      <p:pic>
        <p:nvPicPr>
          <p:cNvPr id="8" name="Рисунок 7" descr="http://www.profiz.ru/upl/pictures/SR/10_17/1/%D0%A0%D0%98%D0%A1.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71" b="11844"/>
          <a:stretch/>
        </p:blipFill>
        <p:spPr bwMode="auto">
          <a:xfrm>
            <a:off x="266691" y="1196752"/>
            <a:ext cx="4608512" cy="4680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7DAFEB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Прямоугольник 5"/>
          <p:cNvSpPr>
            <a:spLocks noChangeArrowheads="1"/>
          </p:cNvSpPr>
          <p:nvPr/>
        </p:nvSpPr>
        <p:spPr bwMode="auto">
          <a:xfrm>
            <a:off x="500063" y="1285875"/>
            <a:ext cx="83296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3400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 тексте документа, подготовленного на основании законодательных, НПА, распорядительных актов  указывают их реквизиты: </a:t>
            </a:r>
          </a:p>
          <a:p>
            <a:pPr lvl="1" indent="533400">
              <a:buFont typeface="Arial" pitchFamily="34" charset="0"/>
              <a:buChar char="•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наименование документа (Федеральный закон…), </a:t>
            </a:r>
          </a:p>
          <a:p>
            <a:pPr lvl="1" indent="533400">
              <a:buFont typeface="Arial" pitchFamily="34" charset="0"/>
              <a:buChar char="•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наименование организации - автора документа, </a:t>
            </a:r>
          </a:p>
          <a:p>
            <a:pPr lvl="1" indent="533400">
              <a:buFont typeface="Arial" pitchFamily="34" charset="0"/>
              <a:buChar char="•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дату документа </a:t>
            </a:r>
            <a:r>
              <a:rPr lang="ru-RU" altLang="ru-RU" sz="1800" dirty="0">
                <a:solidFill>
                  <a:srgbClr val="C00000"/>
                </a:solidFill>
                <a:cs typeface="Arial" pitchFamily="34" charset="0"/>
              </a:rPr>
              <a:t>(словесно-цифровым способом </a:t>
            </a:r>
          </a:p>
          <a:p>
            <a:pPr lvl="1" indent="533400" algn="ctr">
              <a:defRPr/>
            </a:pPr>
            <a:r>
              <a:rPr lang="ru-RU" altLang="ru-RU" sz="1800" b="1" dirty="0">
                <a:solidFill>
                  <a:schemeClr val="tx1"/>
                </a:solidFill>
                <a:cs typeface="Arial" pitchFamily="34" charset="0"/>
              </a:rPr>
              <a:t>1 января 2018 г.), </a:t>
            </a:r>
          </a:p>
          <a:p>
            <a:pPr lvl="1" indent="533400">
              <a:buFont typeface="Arial" pitchFamily="34" charset="0"/>
              <a:buChar char="•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регистрационный номер документа, </a:t>
            </a:r>
          </a:p>
          <a:p>
            <a:pPr lvl="1" indent="533400">
              <a:buFont typeface="Arial" pitchFamily="34" charset="0"/>
              <a:buChar char="•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заголовок к тексту или наименование вида документа;</a:t>
            </a:r>
          </a:p>
          <a:p>
            <a:pPr lvl="1" indent="533400">
              <a:buFont typeface="Arial" pitchFamily="34" charset="0"/>
              <a:buChar char="•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наименование организации или должностного лица,  утвердившего документ, дату утверждения документа. </a:t>
            </a:r>
            <a:r>
              <a:rPr lang="ru-RU" altLang="ru-RU" sz="1800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38" y="357188"/>
            <a:ext cx="79867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Новое в ссылке на документ и рубрикации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4786313"/>
            <a:ext cx="81438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может содержать разделы, подразделы, пункты, подпункты, нумеруемые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арабскими цифрами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(1, 2;  2.2.).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Уровень рубрикаций не должен быть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больше  четырех.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Прямоугольник 5"/>
          <p:cNvSpPr>
            <a:spLocks noChangeArrowheads="1"/>
          </p:cNvSpPr>
          <p:nvPr/>
        </p:nvSpPr>
        <p:spPr bwMode="auto">
          <a:xfrm>
            <a:off x="381000" y="928688"/>
            <a:ext cx="8477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 употреблении в тексте фамилий лиц </a:t>
            </a: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инициалы указываются после фамилии (Иванов И.И.). 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деловых (служебных) письмах могут использоваться: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вступительное обращение:   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Уважаемый господин Председатель!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Уважаемый господин Губернатор!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Уважаемый господин Прохоров!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Уважаемая госпожа Захарова!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Уважаемый Николай Петрович!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Уважаемая Ольга Николаевна!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Уважаемые господа!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обращении по должности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наименование должности пишется с прописной буквы </a:t>
            </a:r>
          </a:p>
          <a:p>
            <a:pPr marL="342900" indent="-342900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Уважаемый господин Генеральный директор!, 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обращении по фамилии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инициалы лица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не указываются </a:t>
            </a:r>
          </a:p>
          <a:p>
            <a:pPr marL="342900" indent="-342900"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	Уважаемая госпожа Захарова!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заключительная этикетная фраза: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alt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С уважением, </a:t>
            </a:r>
            <a:r>
              <a:rPr lang="ru-RU" altLang="ru-RU" sz="18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…</a:t>
            </a:r>
            <a:endParaRPr lang="ru-RU" altLang="ru-RU" sz="18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88" y="285750"/>
            <a:ext cx="60325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Новое в оформлении текста документа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50838"/>
            <a:ext cx="91440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19 - Отметка о наличии приложения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4857750" y="838200"/>
            <a:ext cx="4286250" cy="5448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000" smtClean="0">
                <a:latin typeface="Arial" charset="0"/>
              </a:rPr>
              <a:t>Документы-приложения могут быть 3-х видов:</a:t>
            </a:r>
          </a:p>
          <a:p>
            <a:r>
              <a:rPr lang="ru-RU" altLang="ru-RU" sz="2000" smtClean="0">
                <a:latin typeface="Arial" charset="0"/>
              </a:rPr>
              <a:t>утверждаемые или вводимые в действие соответствующим документом (приложения к нормативным правовым актам);</a:t>
            </a:r>
          </a:p>
          <a:p>
            <a:r>
              <a:rPr lang="ru-RU" altLang="ru-RU" sz="2000" smtClean="0">
                <a:latin typeface="Arial" charset="0"/>
              </a:rPr>
              <a:t>поясняющие содержание другого документа;</a:t>
            </a:r>
          </a:p>
          <a:p>
            <a:pPr>
              <a:buFont typeface="Arial" charset="0"/>
              <a:buNone/>
            </a:pPr>
            <a:endParaRPr lang="ru-RU" altLang="ru-RU" sz="2000" smtClean="0">
              <a:latin typeface="Arial" charset="0"/>
            </a:endParaRPr>
          </a:p>
          <a:p>
            <a:r>
              <a:rPr lang="ru-RU" altLang="ru-RU" sz="2000" smtClean="0">
                <a:latin typeface="Arial" charset="0"/>
              </a:rPr>
              <a:t>направляемые с сопроводительным документом адресату.</a:t>
            </a:r>
          </a:p>
        </p:txBody>
      </p:sp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2" cstate="print"/>
          <a:srcRect t="14462" b="21016"/>
          <a:stretch>
            <a:fillRect/>
          </a:stretch>
        </p:blipFill>
        <p:spPr bwMode="auto">
          <a:xfrm>
            <a:off x="142875" y="884238"/>
            <a:ext cx="4714875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Прямоугольник 5"/>
          <p:cNvSpPr>
            <a:spLocks noChangeArrowheads="1"/>
          </p:cNvSpPr>
          <p:nvPr/>
        </p:nvSpPr>
        <p:spPr bwMode="auto">
          <a:xfrm>
            <a:off x="428625" y="1285875"/>
            <a:ext cx="470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если приложение названо в тексте: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6259" name="Прямоугольник 7"/>
          <p:cNvSpPr>
            <a:spLocks noChangeArrowheads="1"/>
          </p:cNvSpPr>
          <p:nvPr/>
        </p:nvSpPr>
        <p:spPr bwMode="auto">
          <a:xfrm>
            <a:off x="500063" y="200025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если приложение не названо в тексте или если приложений несколько, указывают названия документов-приложений, количество листов и экземпляров каждого приложения</a:t>
            </a: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260" name="Прямоугольник 10"/>
          <p:cNvSpPr>
            <a:spLocks noChangeArrowheads="1"/>
          </p:cNvSpPr>
          <p:nvPr/>
        </p:nvSpPr>
        <p:spPr bwMode="auto">
          <a:xfrm>
            <a:off x="428625" y="4286250"/>
            <a:ext cx="500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если приложение  сброшюровано</a:t>
            </a: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261" name="Прямоугольник 12"/>
          <p:cNvSpPr>
            <a:spLocks noChangeArrowheads="1"/>
          </p:cNvSpPr>
          <p:nvPr/>
        </p:nvSpPr>
        <p:spPr bwMode="auto">
          <a:xfrm>
            <a:off x="500063" y="5143500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если документ, являющийся приложением, имеет приложения с самостоятельной нумерацией страниц: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63493" name="Группа 15"/>
          <p:cNvGrpSpPr>
            <a:grpSpLocks/>
          </p:cNvGrpSpPr>
          <p:nvPr/>
        </p:nvGrpSpPr>
        <p:grpSpPr bwMode="auto">
          <a:xfrm>
            <a:off x="428625" y="1214438"/>
            <a:ext cx="8586788" cy="5308600"/>
            <a:chOff x="500035" y="946983"/>
            <a:chExt cx="7958562" cy="5526389"/>
          </a:xfrm>
        </p:grpSpPr>
        <p:pic>
          <p:nvPicPr>
            <p:cNvPr id="96264" name="Рисунок 6" descr="Вырезка экрана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912" y="946983"/>
              <a:ext cx="3457685" cy="485873"/>
            </a:xfrm>
            <a:prstGeom prst="rect">
              <a:avLst/>
            </a:prstGeom>
            <a:noFill/>
            <a:ln w="952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3497" name="Рисунок 9" descr="Вырезка экран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5" y="2997341"/>
              <a:ext cx="7683854" cy="1076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66" name="Рисунок 11" descr="Вырезка экрана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1328" y="4293555"/>
              <a:ext cx="3690159" cy="477610"/>
            </a:xfrm>
            <a:prstGeom prst="rect">
              <a:avLst/>
            </a:prstGeom>
            <a:noFill/>
            <a:ln w="952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6267" name="Рисунок 13" descr="Вырезка экрана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6246" y="5780920"/>
              <a:ext cx="7740800" cy="692452"/>
            </a:xfrm>
            <a:prstGeom prst="rect">
              <a:avLst/>
            </a:prstGeom>
            <a:noFill/>
            <a:ln w="952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96263" name="Прямоугольник 14"/>
          <p:cNvSpPr>
            <a:spLocks noChangeArrowheads="1"/>
          </p:cNvSpPr>
          <p:nvPr/>
        </p:nvSpPr>
        <p:spPr bwMode="auto">
          <a:xfrm>
            <a:off x="447280" y="506413"/>
            <a:ext cx="84153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49263" algn="l"/>
              </a:tabLst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тексте распорядительного документа при первом упоминании документа-приложения </a:t>
            </a: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в скобках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указывается: …(приложение) или  (приложение 1)  или (приложение № 1);</a:t>
            </a:r>
            <a:endParaRPr lang="ru-RU" altLang="ru-RU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49263" algn="l"/>
              </a:tabLst>
              <a:defRPr/>
            </a:pPr>
            <a:endParaRPr lang="ru-RU" altLang="ru-RU" sz="1600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Прямоугольник 6"/>
          <p:cNvSpPr>
            <a:spLocks noChangeArrowheads="1"/>
          </p:cNvSpPr>
          <p:nvPr/>
        </p:nvSpPr>
        <p:spPr bwMode="auto">
          <a:xfrm>
            <a:off x="457200" y="609600"/>
            <a:ext cx="495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tabLst>
                <a:tab pos="449263" algn="l"/>
              </a:tabLst>
              <a:defRPr/>
            </a:pPr>
            <a:r>
              <a:rPr lang="ru-RU" altLang="ru-RU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	Если приложением является обособленный электронный носитель (компакт-диск, </a:t>
            </a:r>
            <a:r>
              <a:rPr lang="ru-RU" altLang="ru-RU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usb-флеш-накопитель</a:t>
            </a:r>
            <a:r>
              <a:rPr lang="ru-RU" altLang="ru-RU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 и др.) </a:t>
            </a:r>
            <a:endParaRPr lang="ru-RU" altLang="ru-RU" sz="16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7283" name="Прямоугольник 8"/>
          <p:cNvSpPr>
            <a:spLocks noChangeArrowheads="1"/>
          </p:cNvSpPr>
          <p:nvPr/>
        </p:nvSpPr>
        <p:spPr bwMode="auto">
          <a:xfrm>
            <a:off x="500063" y="1571625"/>
            <a:ext cx="49561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spcBef>
                <a:spcPts val="600"/>
              </a:spcBef>
              <a:spcAft>
                <a:spcPts val="600"/>
              </a:spcAft>
              <a:tabLst>
                <a:tab pos="449263" algn="l"/>
              </a:tabLst>
              <a:defRPr/>
            </a:pPr>
            <a:endParaRPr lang="ru-RU" altLang="ru-RU" dirty="0">
              <a:latin typeface="Arial" pitchFamily="34" charset="0"/>
              <a:cs typeface="Times New Roman" pitchFamily="18" charset="0"/>
            </a:endParaRPr>
          </a:p>
          <a:p>
            <a:pPr indent="449263">
              <a:spcBef>
                <a:spcPts val="600"/>
              </a:spcBef>
              <a:spcAft>
                <a:spcPts val="600"/>
              </a:spcAft>
              <a:tabLst>
                <a:tab pos="449263" algn="l"/>
              </a:tabLst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 этом на вкладыше (конверте), в который помещается носитель, указываются наименования документов, записанных на носитель, имена файлов.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7284" name="Прямоугольник 10"/>
          <p:cNvSpPr>
            <a:spLocks noChangeArrowheads="1"/>
          </p:cNvSpPr>
          <p:nvPr/>
        </p:nvSpPr>
        <p:spPr bwMode="auto">
          <a:xfrm>
            <a:off x="452438" y="38862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tabLst>
                <a:tab pos="449263" algn="l"/>
              </a:tabLst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на первом листе документа-приложения в правом верхнем углу указывается:</a:t>
            </a:r>
            <a:endParaRPr lang="ru-RU" altLang="ru-RU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7285" name="Прямоугольник 12"/>
          <p:cNvSpPr>
            <a:spLocks noChangeArrowheads="1"/>
          </p:cNvSpPr>
          <p:nvPr/>
        </p:nvSpPr>
        <p:spPr bwMode="auto">
          <a:xfrm>
            <a:off x="5553075" y="4267200"/>
            <a:ext cx="3324225" cy="1077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Строки реквизита выравниваются по левому краю или центрируются относительно самой длинной строки.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64517" name="Группа 16"/>
          <p:cNvGrpSpPr>
            <a:grpSpLocks/>
          </p:cNvGrpSpPr>
          <p:nvPr/>
        </p:nvGrpSpPr>
        <p:grpSpPr bwMode="auto">
          <a:xfrm>
            <a:off x="5214938" y="714375"/>
            <a:ext cx="3689350" cy="5868988"/>
            <a:chOff x="4976117" y="762000"/>
            <a:chExt cx="3785469" cy="5869054"/>
          </a:xfrm>
        </p:grpSpPr>
        <p:pic>
          <p:nvPicPr>
            <p:cNvPr id="97287" name="Рисунок 7" descr="Вырезка экрана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619" y="762000"/>
              <a:ext cx="3000359" cy="419105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6368791" y="1404945"/>
              <a:ext cx="1553932" cy="30797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НОВЫЙ ВАРИАНТ</a:t>
              </a:r>
              <a:endParaRPr lang="ru-RU" sz="1400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97289" name="Рисунок 11" descr="Вырезка экран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5351" y="3048026"/>
              <a:ext cx="3106235" cy="952511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7290" name="Рисунок 13" descr="Вырезка экрана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516" y="5611868"/>
              <a:ext cx="3096462" cy="1019186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97291" name="Стрелка вправо 14"/>
            <p:cNvSpPr>
              <a:spLocks noChangeArrowheads="1"/>
            </p:cNvSpPr>
            <p:nvPr/>
          </p:nvSpPr>
          <p:spPr bwMode="auto">
            <a:xfrm rot="-2574693">
              <a:off x="4976117" y="3394105"/>
              <a:ext cx="532636" cy="53340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97292" name="Стрелка вправо 15"/>
            <p:cNvSpPr>
              <a:spLocks noChangeArrowheads="1"/>
            </p:cNvSpPr>
            <p:nvPr/>
          </p:nvSpPr>
          <p:spPr bwMode="auto">
            <a:xfrm rot="2401502">
              <a:off x="5020096" y="5289601"/>
              <a:ext cx="532638" cy="53340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altLang="ru-RU"/>
            </a:p>
          </p:txBody>
        </p:sp>
      </p:grpSp>
      <p:sp>
        <p:nvSpPr>
          <p:cNvPr id="13" name="Прямоугольник 12"/>
          <p:cNvSpPr/>
          <p:nvPr/>
        </p:nvSpPr>
        <p:spPr bwMode="auto">
          <a:xfrm>
            <a:off x="357188" y="3143250"/>
            <a:ext cx="1514475" cy="307975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НОВЫЙ ВАРИАНТ</a:t>
            </a:r>
            <a:endParaRPr lang="ru-RU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DF3BF-15AA-4976-8739-1983AD677FF2}" type="slidenum">
              <a:rPr lang="ru-RU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Прямоугольник 5"/>
          <p:cNvSpPr>
            <a:spLocks noChangeArrowheads="1"/>
          </p:cNvSpPr>
          <p:nvPr/>
        </p:nvSpPr>
        <p:spPr bwMode="auto">
          <a:xfrm>
            <a:off x="404813" y="455613"/>
            <a:ext cx="46482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Если приложением к распорядительному документу является нормативный правовой акт или иной документ, утверждаемый данным распорядительным документом, на первом листе приложения проставляется отметка о приложении</a:t>
            </a: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5538" name="Группа 9"/>
          <p:cNvGrpSpPr>
            <a:grpSpLocks/>
          </p:cNvGrpSpPr>
          <p:nvPr/>
        </p:nvGrpSpPr>
        <p:grpSpPr bwMode="auto">
          <a:xfrm>
            <a:off x="3000375" y="798513"/>
            <a:ext cx="5867400" cy="5345112"/>
            <a:chOff x="1981200" y="799067"/>
            <a:chExt cx="6887004" cy="5730321"/>
          </a:xfrm>
        </p:grpSpPr>
        <p:pic>
          <p:nvPicPr>
            <p:cNvPr id="98310" name="Рисунок 6" descr="Вырезка экрана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6999" y="799067"/>
              <a:ext cx="3611205" cy="1866992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8311" name="Рисунок 7" descr="Вырезка экран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3338313"/>
              <a:ext cx="5508113" cy="3191075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5542" name="Стрелка вниз 8"/>
            <p:cNvSpPr>
              <a:spLocks noChangeArrowheads="1"/>
            </p:cNvSpPr>
            <p:nvPr/>
          </p:nvSpPr>
          <p:spPr bwMode="auto">
            <a:xfrm rot="2553694">
              <a:off x="6524626" y="2624938"/>
              <a:ext cx="433602" cy="947426"/>
            </a:xfrm>
            <a:prstGeom prst="down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194" y="260648"/>
            <a:ext cx="8535988" cy="6096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20 - Гриф согласования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415338" cy="2019300"/>
          </a:xfrm>
        </p:spPr>
        <p:txBody>
          <a:bodyPr>
            <a:normAutofit/>
          </a:bodyPr>
          <a:lstStyle/>
          <a:p>
            <a:pPr indent="12700">
              <a:lnSpc>
                <a:spcPct val="70000"/>
              </a:lnSpc>
              <a:buFont typeface="Arial" charset="0"/>
              <a:buNone/>
              <a:defRPr/>
            </a:pPr>
            <a:r>
              <a:rPr lang="ru-RU" sz="2000" dirty="0" smtClean="0">
                <a:cs typeface="Arial" pitchFamily="34" charset="0"/>
              </a:rPr>
              <a:t>Гриф  согласования  проставляется  на документах, согласованных </a:t>
            </a:r>
            <a:r>
              <a:rPr lang="ru-RU" sz="2000" dirty="0" smtClean="0">
                <a:solidFill>
                  <a:srgbClr val="C00000"/>
                </a:solidFill>
                <a:cs typeface="Arial" pitchFamily="34" charset="0"/>
              </a:rPr>
              <a:t>органами власти, организациями, должностными лицами.</a:t>
            </a:r>
          </a:p>
          <a:p>
            <a:pPr indent="12700">
              <a:lnSpc>
                <a:spcPct val="70000"/>
              </a:lnSpc>
              <a:buFont typeface="Arial" charset="0"/>
              <a:buNone/>
              <a:defRPr/>
            </a:pPr>
            <a:r>
              <a:rPr lang="ru-RU" sz="2000" dirty="0" smtClean="0">
                <a:cs typeface="Arial" pitchFamily="34" charset="0"/>
              </a:rPr>
              <a:t> </a:t>
            </a:r>
          </a:p>
          <a:p>
            <a:pPr indent="12700">
              <a:lnSpc>
                <a:spcPct val="70000"/>
              </a:lnSpc>
              <a:buFont typeface="Arial" charset="0"/>
              <a:buNone/>
              <a:defRPr/>
            </a:pPr>
            <a:endParaRPr lang="ru-RU" sz="2000" dirty="0" smtClean="0">
              <a:cs typeface="Arial" pitchFamily="34" charset="0"/>
            </a:endParaRPr>
          </a:p>
          <a:p>
            <a:pPr indent="12700">
              <a:lnSpc>
                <a:spcPct val="70000"/>
              </a:lnSpc>
              <a:buFont typeface="Arial" charset="0"/>
              <a:buNone/>
              <a:defRPr/>
            </a:pPr>
            <a:r>
              <a:rPr lang="ru-RU" sz="2000" dirty="0" smtClean="0">
                <a:cs typeface="Arial" pitchFamily="34" charset="0"/>
              </a:rPr>
              <a:t>Гриф согласования имеет два варианта: </a:t>
            </a:r>
          </a:p>
          <a:p>
            <a:pPr marL="514350" indent="-514350">
              <a:lnSpc>
                <a:spcPct val="70000"/>
              </a:lnSpc>
              <a:buFont typeface="+mj-lt"/>
              <a:buAutoNum type="arabicPeriod"/>
              <a:defRPr/>
            </a:pPr>
            <a:r>
              <a:rPr lang="ru-RU" sz="2000" dirty="0" smtClean="0">
                <a:cs typeface="Arial" pitchFamily="34" charset="0"/>
              </a:rPr>
              <a:t>согласование с конкретным должностным лицом;</a:t>
            </a:r>
          </a:p>
          <a:p>
            <a:pPr marL="514350" indent="-514350">
              <a:lnSpc>
                <a:spcPct val="70000"/>
              </a:lnSpc>
              <a:buFont typeface="+mj-lt"/>
              <a:buAutoNum type="arabicPeriod"/>
              <a:defRPr/>
            </a:pPr>
            <a:r>
              <a:rPr lang="ru-RU" sz="2000" dirty="0" smtClean="0">
                <a:cs typeface="Arial" pitchFamily="34" charset="0"/>
              </a:rPr>
              <a:t>согласование другим документом, чаще всего письмом.  </a:t>
            </a:r>
            <a:endParaRPr lang="ru-RU" sz="1800" dirty="0" smtClean="0">
              <a:latin typeface="+mj-lt"/>
            </a:endParaRPr>
          </a:p>
        </p:txBody>
      </p:sp>
      <p:pic>
        <p:nvPicPr>
          <p:cNvPr id="4" name="Рисунок 1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00438"/>
            <a:ext cx="4298950" cy="26130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500438"/>
            <a:ext cx="3857625" cy="17526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Прямоугольник 5"/>
          <p:cNvSpPr>
            <a:spLocks noChangeArrowheads="1"/>
          </p:cNvSpPr>
          <p:nvPr/>
        </p:nvSpPr>
        <p:spPr bwMode="auto">
          <a:xfrm>
            <a:off x="285750" y="1143000"/>
            <a:ext cx="8610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Если согласование осуществляется коллегиальным органом, в грифе согласования указываются сведения об органе, согласовавшем документ, дате и номере протокола, в котором зафиксировано решение о согласовании. </a:t>
            </a:r>
            <a:endParaRPr lang="ru-RU" alt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0357" name="Рисунок 6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3286125"/>
            <a:ext cx="5419725" cy="2362200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38" y="285750"/>
            <a:ext cx="71437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20 - Гриф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согласования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8610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21 - Виза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26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0293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100" dirty="0" smtClean="0">
                <a:latin typeface="+mj-lt"/>
              </a:rPr>
              <a:t>	</a:t>
            </a:r>
            <a:r>
              <a:rPr lang="ru-RU" sz="1800" dirty="0" smtClean="0">
                <a:latin typeface="Verdana" pitchFamily="34" charset="0"/>
              </a:rPr>
              <a:t>Виза свидетельствует о согласии или несогласии </a:t>
            </a:r>
            <a:r>
              <a:rPr lang="ru-RU" sz="1800" b="1" dirty="0" smtClean="0">
                <a:latin typeface="Verdana" pitchFamily="34" charset="0"/>
              </a:rPr>
              <a:t>должностного лица (работника) </a:t>
            </a:r>
            <a:r>
              <a:rPr lang="ru-RU" sz="1800" dirty="0" smtClean="0">
                <a:latin typeface="Verdana" pitchFamily="34" charset="0"/>
              </a:rPr>
              <a:t>с содержание проекта документа. Визирование  -  это внутреннее согласование документа.  </a:t>
            </a:r>
          </a:p>
          <a:p>
            <a:pPr>
              <a:buFont typeface="Arial" charset="0"/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 indent="12700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Круг лиц, визирующих документ, и последовательность визирования 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устанавливаются нормативными актами организации 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(регламент, инструкция, табель) 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55F36-2D98-4C6A-B5FA-9DC3EEE350D0}" type="slidenum">
              <a:rPr lang="ru-RU"/>
              <a:pPr>
                <a:defRPr/>
              </a:pPr>
              <a:t>39</a:t>
            </a:fld>
            <a:endParaRPr lang="ru-RU" dirty="0"/>
          </a:p>
        </p:txBody>
      </p:sp>
      <p:pic>
        <p:nvPicPr>
          <p:cNvPr id="6" name="Рисунок 1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4248150" cy="16192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 l="3346" t="-972" r="2942" b="972"/>
          <a:stretch>
            <a:fillRect/>
          </a:stretch>
        </p:blipFill>
        <p:spPr bwMode="auto">
          <a:xfrm>
            <a:off x="4787702" y="4572000"/>
            <a:ext cx="4267200" cy="19621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>
          <a:xfrm>
            <a:off x="46038" y="-6350"/>
            <a:ext cx="3883025" cy="343535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latin typeface="Arial" charset="0"/>
              <a:ea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Arial" charset="0"/>
                <a:ea typeface="Verdana" pitchFamily="34" charset="0"/>
                <a:cs typeface="Arial" charset="0"/>
              </a:rPr>
              <a:t>Установлены размеры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Arial" charset="0"/>
              </a:rPr>
              <a:t>служебного поля</a:t>
            </a:r>
            <a:r>
              <a:rPr lang="ru-RU" sz="2400" b="1" smtClean="0">
                <a:latin typeface="Arial" charset="0"/>
                <a:ea typeface="Verdana" pitchFamily="34" charset="0"/>
                <a:cs typeface="Arial" charset="0"/>
              </a:rPr>
              <a:t>, которые должны быть не менее: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latin typeface="Arial" charset="0"/>
              <a:ea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Arial" charset="0"/>
                <a:ea typeface="Verdana" pitchFamily="34" charset="0"/>
                <a:cs typeface="Arial" charset="0"/>
              </a:rPr>
              <a:t>левое – 20 мм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Arial" charset="0"/>
                <a:ea typeface="Verdana" pitchFamily="34" charset="0"/>
                <a:cs typeface="Arial" charset="0"/>
              </a:rPr>
              <a:t>правое – 10 мм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Arial" charset="0"/>
                <a:ea typeface="Verdana" pitchFamily="34" charset="0"/>
                <a:cs typeface="Arial" charset="0"/>
              </a:rPr>
              <a:t>верхнее – 20 мм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Arial" charset="0"/>
                <a:ea typeface="Verdana" pitchFamily="34" charset="0"/>
                <a:cs typeface="Arial" charset="0"/>
              </a:rPr>
              <a:t>нижнее – 20 мм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C7311-CC2B-42E5-9094-DF8E04EC25E2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8917" name="Прямоугольник 1"/>
          <p:cNvSpPr>
            <a:spLocks noChangeArrowheads="1"/>
          </p:cNvSpPr>
          <p:nvPr/>
        </p:nvSpPr>
        <p:spPr bwMode="auto">
          <a:xfrm>
            <a:off x="285750" y="4614863"/>
            <a:ext cx="36464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Документы длительных (свыше 10 лет) сроков хранения должны иметь </a:t>
            </a:r>
            <a:r>
              <a:rPr lang="ru-RU" altLang="ru-RU" sz="24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левое поле </a:t>
            </a:r>
          </a:p>
          <a:p>
            <a:pPr algn="ctr">
              <a:defRPr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не менее 30 мм.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8675" name="Группа 3"/>
          <p:cNvGrpSpPr>
            <a:grpSpLocks/>
          </p:cNvGrpSpPr>
          <p:nvPr/>
        </p:nvGrpSpPr>
        <p:grpSpPr bwMode="auto">
          <a:xfrm>
            <a:off x="4089400" y="531812"/>
            <a:ext cx="4591050" cy="5648325"/>
            <a:chOff x="4089399" y="531708"/>
            <a:chExt cx="4591080" cy="5648602"/>
          </a:xfrm>
        </p:grpSpPr>
        <p:grpSp>
          <p:nvGrpSpPr>
            <p:cNvPr id="28679" name="Группа 1"/>
            <p:cNvGrpSpPr>
              <a:grpSpLocks/>
            </p:cNvGrpSpPr>
            <p:nvPr/>
          </p:nvGrpSpPr>
          <p:grpSpPr bwMode="auto">
            <a:xfrm>
              <a:off x="4089399" y="531708"/>
              <a:ext cx="4591080" cy="5648602"/>
              <a:chOff x="3936999" y="885548"/>
              <a:chExt cx="4591080" cy="5648602"/>
            </a:xfrm>
          </p:grpSpPr>
          <p:pic>
            <p:nvPicPr>
              <p:cNvPr id="2868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36999" y="885548"/>
                <a:ext cx="4591080" cy="5648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Прямоугольник 5"/>
              <p:cNvSpPr/>
              <p:nvPr/>
            </p:nvSpPr>
            <p:spPr>
              <a:xfrm rot="16200000">
                <a:off x="3477365" y="3670962"/>
                <a:ext cx="2346440" cy="3381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600" b="1" dirty="0">
                    <a:latin typeface="+mj-lt"/>
                  </a:rPr>
                  <a:t>Служебное поле</a:t>
                </a:r>
                <a:endParaRPr lang="ru-RU" sz="1600" dirty="0">
                  <a:latin typeface="+mj-lt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249870" y="3509815"/>
                <a:ext cx="1965338" cy="4000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dirty="0">
                    <a:solidFill>
                      <a:schemeClr val="accent5">
                        <a:lumMod val="90000"/>
                      </a:schemeClr>
                    </a:solidFill>
                    <a:latin typeface="+mj-lt"/>
                  </a:rPr>
                  <a:t>Рабочее поле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777055" y="1568208"/>
                <a:ext cx="815980" cy="246074"/>
              </a:xfrm>
              <a:prstGeom prst="rect">
                <a:avLst/>
              </a:prstGeom>
              <a:solidFill>
                <a:srgbClr val="01BC52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000" b="1" dirty="0">
                    <a:solidFill>
                      <a:srgbClr val="C00000"/>
                    </a:solidFill>
                    <a:latin typeface="+mj-lt"/>
                  </a:rPr>
                  <a:t>реквизит</a:t>
                </a:r>
                <a:endParaRPr lang="ru-RU" sz="1000" dirty="0">
                  <a:solidFill>
                    <a:srgbClr val="C00000"/>
                  </a:solidFill>
                  <a:latin typeface="+mj-lt"/>
                </a:endParaRPr>
              </a:p>
            </p:txBody>
          </p:sp>
        </p:grpSp>
        <p:sp>
          <p:nvSpPr>
            <p:cNvPr id="28680" name="Прямоугольник 2"/>
            <p:cNvSpPr>
              <a:spLocks noChangeArrowheads="1"/>
            </p:cNvSpPr>
            <p:nvPr/>
          </p:nvSpPr>
          <p:spPr bwMode="auto">
            <a:xfrm>
              <a:off x="5098714" y="2742341"/>
              <a:ext cx="9188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latin typeface="Arial" charset="0"/>
                  <a:cs typeface="Times New Roman" pitchFamily="18" charset="0"/>
                </a:rPr>
                <a:t>30 мм</a:t>
              </a:r>
              <a:endParaRPr lang="ru-RU" altLang="ru-RU" b="1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42938" y="4143375"/>
            <a:ext cx="310197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НОВОЕ ТРЕБОВАНИЕ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677" name="TextBox 16"/>
          <p:cNvSpPr txBox="1">
            <a:spLocks noChangeArrowheads="1"/>
          </p:cNvSpPr>
          <p:nvPr/>
        </p:nvSpPr>
        <p:spPr bwMode="auto">
          <a:xfrm>
            <a:off x="5072063" y="5214938"/>
            <a:ext cx="733425" cy="246062"/>
          </a:xfrm>
          <a:prstGeom prst="rect">
            <a:avLst/>
          </a:prstGeom>
          <a:solidFill>
            <a:srgbClr val="01BC5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Отметка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86750" cy="5429250"/>
          </a:xfrm>
        </p:spPr>
        <p:txBody>
          <a:bodyPr/>
          <a:lstStyle/>
          <a:p>
            <a:pPr marL="0" indent="0">
              <a:buFont typeface="Wingdings" pitchFamily="2" charset="2"/>
              <a:buChar char="q"/>
              <a:defRPr/>
            </a:pPr>
            <a:r>
              <a:rPr lang="ru-RU" altLang="ru-RU" sz="1800" dirty="0" smtClean="0">
                <a:latin typeface="Verdana" pitchFamily="34" charset="0"/>
              </a:rPr>
              <a:t> Для документа, подлинник которого хранится в организации, визы проставляют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Verdana" pitchFamily="34" charset="0"/>
              </a:rPr>
              <a:t>на последнем листе под подписью,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Verdana" pitchFamily="34" charset="0"/>
              </a:rPr>
              <a:t>на обороте последнего листа подлинника,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Verdana" pitchFamily="34" charset="0"/>
              </a:rPr>
              <a:t>на прилагаемом листе согласования. </a:t>
            </a:r>
          </a:p>
          <a:p>
            <a:pPr lvl="1">
              <a:buFont typeface="Arial" pitchFamily="34" charset="0"/>
              <a:buChar char="•"/>
              <a:defRPr/>
            </a:pPr>
            <a:endParaRPr lang="ru-RU" altLang="ru-RU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altLang="ru-RU" sz="1800" dirty="0" smtClean="0">
                <a:latin typeface="Verdana" pitchFamily="34" charset="0"/>
              </a:rPr>
              <a:t>Для исходящего документа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Verdana" pitchFamily="34" charset="0"/>
              </a:rPr>
              <a:t>визы проставляют в нижней части лицевой стороны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копии отправляемого документа. </a:t>
            </a:r>
          </a:p>
          <a:p>
            <a:pPr lvl="1">
              <a:buFont typeface="Arial" charset="0"/>
              <a:buNone/>
              <a:defRPr/>
            </a:pP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В инструкции по делопроизводству может быть предусмотрена возможность  </a:t>
            </a:r>
            <a:r>
              <a:rPr lang="ru-RU" altLang="ru-RU" sz="1800" dirty="0" smtClean="0">
                <a:solidFill>
                  <a:srgbClr val="C00000"/>
                </a:solidFill>
                <a:latin typeface="Verdana" pitchFamily="34" charset="0"/>
              </a:rPr>
              <a:t>полистного визирования документа и его приложений.</a:t>
            </a:r>
          </a:p>
          <a:p>
            <a:pPr>
              <a:buFont typeface="Arial" charset="0"/>
              <a:buNone/>
              <a:defRPr/>
            </a:pPr>
            <a:endParaRPr lang="ru-RU" altLang="ru-RU" sz="1800" dirty="0" smtClean="0">
              <a:solidFill>
                <a:srgbClr val="C00000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altLang="ru-RU" sz="1800" dirty="0" smtClean="0">
                <a:solidFill>
                  <a:srgbClr val="C00000"/>
                </a:solidFill>
                <a:latin typeface="Verdana" pitchFamily="34" charset="0"/>
              </a:rPr>
              <a:t>Согласование может проводиться в электронной форме  согласно ГОСТ Р ИСО 15489-1.</a:t>
            </a:r>
          </a:p>
          <a:p>
            <a:pPr>
              <a:buFont typeface="Arial" charset="0"/>
              <a:buNone/>
              <a:defRPr/>
            </a:pP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altLang="ru-RU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CDE9F-AF5A-446D-B46F-0A3973840AB6}" type="slidenum">
              <a:rPr lang="ru-RU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8938" y="285750"/>
            <a:ext cx="29606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Размещение визы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763000" cy="4572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22 - Подпись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863784"/>
            <a:ext cx="8501063" cy="3928864"/>
          </a:xfrm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+mj-lt"/>
              </a:rPr>
              <a:t>Реквизит «Подпись» состоит:</a:t>
            </a:r>
          </a:p>
          <a:p>
            <a:pPr>
              <a:defRPr/>
            </a:pPr>
            <a:r>
              <a:rPr lang="ru-RU" sz="2000" dirty="0" smtClean="0">
                <a:latin typeface="+mj-lt"/>
              </a:rPr>
              <a:t>наименования должности лица, подписывающего документ;</a:t>
            </a:r>
          </a:p>
          <a:p>
            <a:pPr>
              <a:defRPr/>
            </a:pPr>
            <a:r>
              <a:rPr lang="ru-RU" sz="2000" dirty="0" smtClean="0">
                <a:latin typeface="+mj-lt"/>
              </a:rPr>
              <a:t>личной подписи </a:t>
            </a:r>
          </a:p>
          <a:p>
            <a:pPr>
              <a:defRPr/>
            </a:pPr>
            <a:r>
              <a:rPr lang="ru-RU" sz="2000" dirty="0" smtClean="0">
                <a:latin typeface="+mj-lt"/>
              </a:rPr>
              <a:t>расшифровка (инициалы и фамилия). </a:t>
            </a:r>
            <a:endParaRPr lang="ru-RU" sz="2000" b="1" i="1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hlink"/>
                </a:solidFill>
                <a:latin typeface="+mj-lt"/>
              </a:rPr>
              <a:t>!</a:t>
            </a:r>
            <a:r>
              <a:rPr lang="ru-RU" sz="2000" b="1" dirty="0" smtClean="0">
                <a:solidFill>
                  <a:schemeClr val="hlink"/>
                </a:solidFill>
                <a:latin typeface="+mj-lt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latin typeface="+mj-lt"/>
              </a:rPr>
              <a:t>В документах, изготовленных на бланках, в название должности не входит название органа государственной власти, ведомства или учреждения. </a:t>
            </a:r>
          </a:p>
          <a:p>
            <a:pPr>
              <a:defRPr/>
            </a:pPr>
            <a:r>
              <a:rPr lang="ru-RU" sz="2000" dirty="0" smtClean="0">
                <a:latin typeface="+mj-lt"/>
              </a:rPr>
              <a:t>На бланке учреждения:  </a:t>
            </a:r>
            <a:endParaRPr lang="ru-RU" sz="2000" i="1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     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  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4071938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5357813"/>
            <a:ext cx="8391525" cy="1016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Директор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МБОУ СОШ № 8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городского округа г.Кумертау РБ	  	                             С.А. Сергеев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4071938"/>
            <a:ext cx="8501063" cy="70802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Директор						П.А. Зорин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	  	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8" y="4857750"/>
            <a:ext cx="2317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Не на бланке: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Прямоугольник 7"/>
          <p:cNvSpPr>
            <a:spLocks noChangeArrowheads="1"/>
          </p:cNvSpPr>
          <p:nvPr/>
        </p:nvSpPr>
        <p:spPr bwMode="auto">
          <a:xfrm>
            <a:off x="228600" y="3048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defRPr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 оформлении документа </a:t>
            </a:r>
            <a:r>
              <a:rPr lang="ru-RU" altLang="ru-RU" sz="24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на бланке должностного лица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должность этого лица в подписи не указывается.</a:t>
            </a:r>
            <a:endParaRPr lang="ru-RU" altLang="ru-RU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6501" name="Рисунок 10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14438"/>
            <a:ext cx="5072063" cy="26860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5" y="3929063"/>
            <a:ext cx="8286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документах, составленных комиссией, в подписи указывается статус лица в составе комиссии: 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6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714875"/>
            <a:ext cx="8483600" cy="174307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Прямоугольник 5"/>
          <p:cNvSpPr>
            <a:spLocks noChangeArrowheads="1"/>
          </p:cNvSpPr>
          <p:nvPr/>
        </p:nvSpPr>
        <p:spPr bwMode="auto">
          <a:xfrm>
            <a:off x="391090" y="694225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spcAft>
                <a:spcPts val="1200"/>
              </a:spcAft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При подписании документа несколькими должностными лицами, занимающими разное положение, их подписи располагаются одна под другой по иерархии занимаемых должностей.</a:t>
            </a:r>
          </a:p>
        </p:txBody>
      </p:sp>
      <p:pic>
        <p:nvPicPr>
          <p:cNvPr id="107525" name="Рисунок 6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09750"/>
            <a:ext cx="8534400" cy="119062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7526" name="Прямоугольник 7"/>
          <p:cNvSpPr>
            <a:spLocks noChangeArrowheads="1"/>
          </p:cNvSpPr>
          <p:nvPr/>
        </p:nvSpPr>
        <p:spPr bwMode="auto">
          <a:xfrm>
            <a:off x="357188" y="3786188"/>
            <a:ext cx="845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spcAft>
                <a:spcPts val="1200"/>
              </a:spcAft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 подписании документа несколькими лицами равных должностей их подписи располагаются на одном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уровне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. 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7527" name="Рисунок 8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714875"/>
            <a:ext cx="8543925" cy="11461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8686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При подписании документа лицом, исполняющим обязанности руководителя,  подпись оформляется с указанием статуса должностного лица, согласно приказу (распоряжению): </a:t>
            </a: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И.о.   </a:t>
            </a:r>
            <a:endParaRPr lang="ru-RU" strike="sngStrike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1621" name="Прямоугольник 6"/>
          <p:cNvSpPr>
            <a:spLocks noChangeArrowheads="1"/>
          </p:cNvSpPr>
          <p:nvPr/>
        </p:nvSpPr>
        <p:spPr bwMode="auto">
          <a:xfrm>
            <a:off x="285750" y="2000250"/>
            <a:ext cx="8458200" cy="1323975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И.о. генерального директора		 		И.О. Фамилия</a:t>
            </a:r>
          </a:p>
          <a:p>
            <a:pPr algn="just">
              <a:defRPr/>
            </a:pPr>
            <a:endParaRPr lang="ru-RU" alt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Исполняющий обязанности </a:t>
            </a:r>
          </a:p>
          <a:p>
            <a:pPr algn="just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генерального директора 				И.О. Фамилия</a:t>
            </a:r>
            <a:r>
              <a:rPr lang="ru-RU" altLang="ru-RU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</a:p>
        </p:txBody>
      </p:sp>
      <p:sp>
        <p:nvSpPr>
          <p:cNvPr id="111622" name="Прямоугольник 7"/>
          <p:cNvSpPr>
            <a:spLocks noChangeArrowheads="1"/>
          </p:cNvSpPr>
          <p:nvPr/>
        </p:nvSpPr>
        <p:spPr bwMode="auto">
          <a:xfrm>
            <a:off x="285750" y="3571875"/>
            <a:ext cx="85820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spcBef>
                <a:spcPts val="600"/>
              </a:spcBef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При подписании документа лицом, имеющим право подписи в случае временного отсутствия руководителя, исправления в наименование должности и расшифровку фамилии уже подготовленного и согласованного проекта документа вносятся от руки или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 использованием соответствующих штампов.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5286375"/>
            <a:ext cx="8429625" cy="120015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C00000"/>
                </a:solidFill>
              </a:rPr>
              <a:t>Если не будут указаны </a:t>
            </a:r>
            <a:r>
              <a:rPr lang="ru-RU" sz="1800" u="sng" dirty="0">
                <a:solidFill>
                  <a:srgbClr val="C00000"/>
                </a:solidFill>
              </a:rPr>
              <a:t>фамилия и должность лица</a:t>
            </a:r>
            <a:r>
              <a:rPr lang="ru-RU" sz="1800" dirty="0">
                <a:solidFill>
                  <a:srgbClr val="C00000"/>
                </a:solidFill>
              </a:rPr>
              <a:t>, который  подписал документ, суд может решить, что это неустановленное лицо (постановление Федерального арбитражного суда Московского округа от 15.07.2002  № КГ-А40/4377-02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Прямоугольник 5"/>
          <p:cNvSpPr>
            <a:spLocks noChangeArrowheads="1"/>
          </p:cNvSpPr>
          <p:nvPr/>
        </p:nvSpPr>
        <p:spPr bwMode="auto">
          <a:xfrm>
            <a:off x="1735977" y="476672"/>
            <a:ext cx="5948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23 - Отметка об электронной подписи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3669" name="Прямоугольник 6"/>
          <p:cNvSpPr>
            <a:spLocks noChangeArrowheads="1"/>
          </p:cNvSpPr>
          <p:nvPr/>
        </p:nvSpPr>
        <p:spPr bwMode="auto">
          <a:xfrm>
            <a:off x="277813" y="1185863"/>
            <a:ext cx="8509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Отметка об электронной подписи используется при визуализации электронного документа, подписанного электронной подписью, с соблюдением следующих требований: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место размещения отметки об электронной подписи должны соответствовать месту размещения собственноручной подписи в аналогичном документе на бумажном носителе;</a:t>
            </a:r>
          </a:p>
          <a:p>
            <a:pPr lvl="1" algn="just">
              <a:defRPr/>
            </a:pPr>
            <a:endParaRPr lang="ru-RU" altLang="ru-RU" sz="16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элементы отметки об электронной подписи должны быть видимыми и читаемыми при отображении документа в натуральном размере;</a:t>
            </a:r>
          </a:p>
          <a:p>
            <a:pPr lvl="1" algn="just">
              <a:defRPr/>
            </a:pPr>
            <a:endParaRPr lang="ru-RU" altLang="ru-RU" sz="16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элементы отметки об электронной подписи не должны перекрываться или накладываться друг на друга, перекрывать текст документа. </a:t>
            </a:r>
          </a:p>
          <a:p>
            <a:pPr lvl="1" algn="just">
              <a:defRPr/>
            </a:pPr>
            <a:endParaRPr lang="ru-RU" altLang="ru-RU" sz="16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lvl="1" algn="just">
              <a:defRPr/>
            </a:pPr>
            <a:endParaRPr lang="ru-RU" altLang="ru-RU" sz="16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4756" name="Рисунок 6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572000"/>
            <a:ext cx="82867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8991600" cy="5334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24 - Печать 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857250"/>
            <a:ext cx="8715375" cy="24288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Печать заверяет подлинность подписи должностного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лица  на  документах, предусматривающих заверение подписи печатью в соответствии с законодательством Российской Федерации.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Перечень таких документов устанавливается в инструкции по делопроизводству.  </a:t>
            </a:r>
          </a:p>
          <a:p>
            <a:pPr>
              <a:buFont typeface="Arial" charset="0"/>
              <a:buNone/>
              <a:defRPr/>
            </a:pP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Печать проставляется, </a:t>
            </a:r>
            <a:r>
              <a:rPr lang="ru-RU" sz="1800" dirty="0">
                <a:solidFill>
                  <a:srgbClr val="C00000"/>
                </a:solidFill>
                <a:latin typeface="Verdana" pitchFamily="34" charset="0"/>
              </a:rPr>
              <a:t>не захватывая собственноручной подписи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лица, подписавшего документ, или в месте, обозначенном «МП» («Место печати»).</a:t>
            </a:r>
          </a:p>
          <a:p>
            <a:pPr>
              <a:buFont typeface="Arial" charset="0"/>
              <a:buNone/>
              <a:defRPr/>
            </a:pPr>
            <a:endParaRPr lang="ru-RU" altLang="ru-RU" sz="2200" dirty="0" smtClean="0"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75"/>
            <a:ext cx="7032625" cy="230505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50" y="5929313"/>
            <a:ext cx="8643938" cy="83026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/>
              <a:t>Для упорядочения использования печатей в организации разрабатывается </a:t>
            </a:r>
            <a:r>
              <a:rPr lang="ru-RU" altLang="ru-RU" sz="1600" dirty="0">
                <a:solidFill>
                  <a:srgbClr val="C00000"/>
                </a:solidFill>
              </a:rPr>
              <a:t>инструкция  или положение о порядке изготовления, учета, хранения, использования и уничтожения  печатей и штампов </a:t>
            </a:r>
            <a:endParaRPr lang="ru-RU" sz="1600" dirty="0"/>
          </a:p>
        </p:txBody>
      </p:sp>
      <p:sp>
        <p:nvSpPr>
          <p:cNvPr id="11" name="Выноска 1 10"/>
          <p:cNvSpPr/>
          <p:nvPr/>
        </p:nvSpPr>
        <p:spPr>
          <a:xfrm>
            <a:off x="7929563" y="5214938"/>
            <a:ext cx="914400" cy="612775"/>
          </a:xfrm>
          <a:prstGeom prst="borderCallout1">
            <a:avLst>
              <a:gd name="adj1" fmla="val 30456"/>
              <a:gd name="adj2" fmla="val -1470"/>
              <a:gd name="adj3" fmla="val 112500"/>
              <a:gd name="adj4" fmla="val -38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Важно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49674"/>
            <a:ext cx="8915400" cy="6096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25 - Отметка об исполнителе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857500"/>
            <a:ext cx="8643937" cy="35718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2000" dirty="0" smtClean="0">
                <a:latin typeface="+mj-lt"/>
              </a:rPr>
              <a:t>Отметка об исполнителе включает  фамилию, имя, отчество, номер телефона исполнителя. 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Может дополняться  </a:t>
            </a:r>
            <a:r>
              <a:rPr lang="ru-RU" sz="2000" dirty="0" smtClean="0">
                <a:latin typeface="+mj-lt"/>
              </a:rPr>
              <a:t> наименованием </a:t>
            </a:r>
            <a:r>
              <a:rPr lang="ru-RU" sz="2000" dirty="0">
                <a:latin typeface="+mj-lt"/>
              </a:rPr>
              <a:t>должности, структурного подразделения </a:t>
            </a:r>
            <a:r>
              <a:rPr lang="ru-RU" sz="2000" dirty="0" smtClean="0">
                <a:latin typeface="+mj-lt"/>
              </a:rPr>
              <a:t>и электронным </a:t>
            </a:r>
            <a:r>
              <a:rPr lang="ru-RU" sz="2000" dirty="0">
                <a:latin typeface="+mj-lt"/>
              </a:rPr>
              <a:t>адресом исполнителя. 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Отметка об исполнителе оформляется </a:t>
            </a:r>
            <a:endParaRPr lang="ru-RU" sz="2000" dirty="0" smtClean="0">
              <a:latin typeface="+mj-lt"/>
            </a:endParaRPr>
          </a:p>
          <a:p>
            <a:pPr lvl="1">
              <a:buFont typeface="Calibri" pitchFamily="34" charset="0"/>
              <a:buChar char="⁻"/>
              <a:defRPr/>
            </a:pPr>
            <a:r>
              <a:rPr lang="ru-RU" sz="2000" dirty="0" smtClean="0">
                <a:latin typeface="+mj-lt"/>
              </a:rPr>
              <a:t>на </a:t>
            </a:r>
            <a:r>
              <a:rPr lang="ru-RU" sz="2000" dirty="0">
                <a:latin typeface="+mj-lt"/>
              </a:rPr>
              <a:t>лицевой стороне последнего листа документа от границы левого </a:t>
            </a:r>
            <a:r>
              <a:rPr lang="ru-RU" sz="2000" dirty="0" smtClean="0">
                <a:latin typeface="+mj-lt"/>
              </a:rPr>
              <a:t>поля, </a:t>
            </a:r>
          </a:p>
          <a:p>
            <a:pPr lvl="1">
              <a:buFont typeface="Calibri" pitchFamily="34" charset="0"/>
              <a:buChar char="⁻"/>
              <a:defRPr/>
            </a:pPr>
            <a:r>
              <a:rPr lang="ru-RU" sz="2000" dirty="0" smtClean="0">
                <a:latin typeface="+mj-lt"/>
              </a:rPr>
              <a:t>при </a:t>
            </a:r>
            <a:r>
              <a:rPr lang="ru-RU" sz="2000" dirty="0">
                <a:latin typeface="+mj-lt"/>
              </a:rPr>
              <a:t>отсутствии </a:t>
            </a:r>
            <a:r>
              <a:rPr lang="ru-RU" sz="2000" dirty="0" smtClean="0">
                <a:latin typeface="+mj-lt"/>
              </a:rPr>
              <a:t>места </a:t>
            </a:r>
            <a:r>
              <a:rPr lang="ru-RU" sz="2000" dirty="0">
                <a:latin typeface="+mj-lt"/>
              </a:rPr>
              <a:t>- на оборотной стороне внизу </a:t>
            </a:r>
            <a:r>
              <a:rPr lang="ru-RU" sz="2000" dirty="0" smtClean="0">
                <a:latin typeface="+mj-lt"/>
              </a:rPr>
              <a:t>слева,</a:t>
            </a:r>
          </a:p>
          <a:p>
            <a:pPr lvl="1">
              <a:buFont typeface="Calibri" pitchFamily="34" charset="0"/>
              <a:buChar char="⁻"/>
              <a:defRPr/>
            </a:pPr>
            <a:r>
              <a:rPr lang="ru-RU" sz="2000" dirty="0" smtClean="0">
                <a:latin typeface="+mj-lt"/>
              </a:rPr>
              <a:t>или как нижний колонтитул. 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Реквизит «Отметка об исполнителе» оформляется от поля без абзацного отступа  и печатается  шрифтом меньшего размера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96ABA-3D3A-4009-9447-53C35DA73681}" type="slidenum">
              <a:rPr lang="ru-RU"/>
              <a:pPr>
                <a:defRPr/>
              </a:pPr>
              <a:t>47</a:t>
            </a:fld>
            <a:endParaRPr lang="ru-RU" dirty="0"/>
          </a:p>
        </p:txBody>
      </p:sp>
      <p:pic>
        <p:nvPicPr>
          <p:cNvPr id="118790" name="Рисунок 1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00250"/>
            <a:ext cx="8513763" cy="78105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6804" name="Picture 8" descr="https://im0-tub-ru.yandex.net/i?id=491f1b459fc8e63bc90fd3a9d8f7ca1a&amp;n=33&amp;h=97&amp;w=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969963"/>
            <a:ext cx="416401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Стрелка вниз 2"/>
          <p:cNvSpPr>
            <a:spLocks noChangeArrowheads="1"/>
          </p:cNvSpPr>
          <p:nvPr/>
        </p:nvSpPr>
        <p:spPr bwMode="auto">
          <a:xfrm>
            <a:off x="1000125" y="1571625"/>
            <a:ext cx="381000" cy="458788"/>
          </a:xfrm>
          <a:prstGeom prst="downArrow">
            <a:avLst>
              <a:gd name="adj1" fmla="val 50000"/>
              <a:gd name="adj2" fmla="val 5006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9154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26 - Отметка о заверении копии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1141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1030288"/>
            <a:ext cx="8623300" cy="5399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1800" dirty="0" smtClean="0">
                <a:latin typeface="Verdana" pitchFamily="34" charset="0"/>
                <a:cs typeface="Arial" pitchFamily="34" charset="0"/>
              </a:rPr>
              <a:t>Отметка о заверении копии  оформляется  для подтверждения соответствия копии документа (выписки) подлиннику документа.  </a:t>
            </a:r>
          </a:p>
          <a:p>
            <a:pPr>
              <a:defRPr/>
            </a:pPr>
            <a:endParaRPr lang="ru-RU" altLang="ru-RU" sz="1800" dirty="0" smtClean="0">
              <a:latin typeface="Verdan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Отметка 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о заверении копии проставляется под реквизитом «подпись» и включает: </a:t>
            </a:r>
            <a:endParaRPr 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слово 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«Верно»; </a:t>
            </a:r>
            <a:endParaRPr 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наименование 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должности лица, заверившего копию; </a:t>
            </a:r>
            <a:endParaRPr 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его </a:t>
            </a:r>
            <a:r>
              <a:rPr lang="ru-RU" sz="1800" u="sng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собственноручную подпись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; </a:t>
            </a:r>
            <a:endParaRPr 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расшифровку 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подписи (инициалы, фамилию); </a:t>
            </a:r>
            <a:endParaRPr 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дату 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заверения копии (выписки из документа</a:t>
            </a:r>
            <a:r>
              <a:rPr lang="ru-RU" sz="1800" dirty="0" smtClean="0">
                <a:latin typeface="Verdana" pitchFamily="34" charset="0"/>
                <a:cs typeface="Arial" pitchFamily="34" charset="0"/>
              </a:rPr>
              <a:t>);</a:t>
            </a: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altLang="ru-RU" sz="1800" dirty="0" smtClean="0">
                <a:latin typeface="Verdana" pitchFamily="34" charset="0"/>
                <a:cs typeface="Arial" pitchFamily="34" charset="0"/>
              </a:rPr>
              <a:t>если копия выдается для представления в другую организацию, отметка  дополняется  надписью </a:t>
            </a:r>
          </a:p>
          <a:p>
            <a:pPr marL="800100" lvl="1" indent="-342900">
              <a:buFont typeface="Arial" charset="0"/>
              <a:buNone/>
              <a:defRPr/>
            </a:pPr>
            <a:r>
              <a:rPr lang="ru-RU" altLang="ru-RU" sz="1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Подлинник документа находится в (наименование организации) </a:t>
            </a:r>
          </a:p>
          <a:p>
            <a:pPr marL="800100" lvl="1" indent="-342900">
              <a:buFont typeface="Arial" charset="0"/>
              <a:buNone/>
              <a:defRPr/>
            </a:pPr>
            <a:r>
              <a:rPr lang="ru-RU" altLang="ru-RU" sz="1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в деле № … за … год») </a:t>
            </a:r>
          </a:p>
          <a:p>
            <a:pPr marL="800100" lvl="1" indent="-342900">
              <a:buFont typeface="Arial" charset="0"/>
              <a:buNone/>
              <a:defRPr/>
            </a:pPr>
            <a:endParaRPr lang="ru-RU" alt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Font typeface="Arial" charset="0"/>
              <a:buNone/>
              <a:defRPr/>
            </a:pPr>
            <a:r>
              <a:rPr lang="ru-RU" altLang="ru-RU" sz="1800" dirty="0" smtClean="0">
                <a:latin typeface="Verdana" pitchFamily="34" charset="0"/>
                <a:cs typeface="Arial" pitchFamily="34" charset="0"/>
              </a:rPr>
              <a:t>7) Отметка заверяется печатью организации.</a:t>
            </a:r>
          </a:p>
          <a:p>
            <a:pPr marL="800100" lvl="1" indent="-342900">
              <a:buFont typeface="Arial" charset="0"/>
              <a:buNone/>
              <a:defRPr/>
            </a:pPr>
            <a:endParaRPr lang="ru-RU" altLang="ru-RU" sz="1800" dirty="0" smtClean="0">
              <a:solidFill>
                <a:srgbClr val="C00000"/>
              </a:solidFill>
              <a:cs typeface="Arial" pitchFamily="34" charset="0"/>
            </a:endParaRPr>
          </a:p>
          <a:p>
            <a:pPr marL="800100" lvl="1" indent="-342900">
              <a:buFont typeface="Arial" charset="0"/>
              <a:buNone/>
              <a:defRPr/>
            </a:pPr>
            <a:endParaRPr lang="ru-RU" altLang="ru-RU" sz="18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altLang="ru-RU" sz="2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Примеры заверения копий 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1" descr="Вырезка экран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27313" y="1125538"/>
            <a:ext cx="3506787" cy="23574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2411413" y="4076700"/>
            <a:ext cx="3929062" cy="18034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Верно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Инспектор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службы кадров   подпись И.О. Фамилия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Дата</a:t>
            </a:r>
          </a:p>
          <a:p>
            <a:pPr>
              <a:defRPr/>
            </a:pPr>
            <a:r>
              <a:rPr lang="ru-RU" sz="1400" dirty="0">
                <a:solidFill>
                  <a:srgbClr val="C00000"/>
                </a:solidFill>
              </a:rPr>
              <a:t>Подлинник документа находится в (наименование организации) </a:t>
            </a:r>
          </a:p>
          <a:p>
            <a:pPr>
              <a:defRPr/>
            </a:pPr>
            <a:r>
              <a:rPr lang="ru-RU" sz="1400" dirty="0">
                <a:solidFill>
                  <a:srgbClr val="C00000"/>
                </a:solidFill>
              </a:rPr>
              <a:t>в деле №___ за ____ год.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Печать</a:t>
            </a:r>
          </a:p>
        </p:txBody>
      </p:sp>
      <p:sp>
        <p:nvSpPr>
          <p:cNvPr id="78854" name="TextBox 10"/>
          <p:cNvSpPr txBox="1">
            <a:spLocks noChangeArrowheads="1"/>
          </p:cNvSpPr>
          <p:nvPr/>
        </p:nvSpPr>
        <p:spPr bwMode="auto">
          <a:xfrm>
            <a:off x="1714500" y="6143625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Отметка МОЖЕТ проставляться штампом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4" descr="Я 28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0045" y="620688"/>
            <a:ext cx="4825457" cy="5976664"/>
          </a:xfrm>
        </p:spPr>
      </p:pic>
      <p:sp>
        <p:nvSpPr>
          <p:cNvPr id="6" name="Прямоугольник 5"/>
          <p:cNvSpPr/>
          <p:nvPr/>
        </p:nvSpPr>
        <p:spPr>
          <a:xfrm>
            <a:off x="7215188" y="142875"/>
            <a:ext cx="571500" cy="142875"/>
          </a:xfrm>
          <a:prstGeom prst="rect">
            <a:avLst/>
          </a:prstGeom>
          <a:solidFill>
            <a:srgbClr val="7DA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3" name="TextBox 11"/>
          <p:cNvSpPr txBox="1">
            <a:spLocks noChangeArrowheads="1"/>
          </p:cNvSpPr>
          <p:nvPr/>
        </p:nvSpPr>
        <p:spPr bwMode="auto">
          <a:xfrm>
            <a:off x="142875" y="71438"/>
            <a:ext cx="314325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solidFill>
                  <a:schemeClr val="tx1"/>
                </a:solidFill>
              </a:rPr>
              <a:t>01 - герб (Государственный герб  РФ,</a:t>
            </a:r>
          </a:p>
          <a:p>
            <a:r>
              <a:rPr lang="ru-RU" sz="1100">
                <a:solidFill>
                  <a:schemeClr val="tx1"/>
                </a:solidFill>
              </a:rPr>
              <a:t>герб субъекта РФ, герб МО)</a:t>
            </a:r>
          </a:p>
          <a:p>
            <a:r>
              <a:rPr lang="ru-RU" sz="1100">
                <a:solidFill>
                  <a:schemeClr val="tx1"/>
                </a:solidFill>
              </a:rPr>
              <a:t>02 - эмблема;</a:t>
            </a:r>
          </a:p>
          <a:p>
            <a:r>
              <a:rPr lang="ru-RU" sz="1100">
                <a:solidFill>
                  <a:schemeClr val="tx1"/>
                </a:solidFill>
              </a:rPr>
              <a:t>03 - товарный знак (знак обслуживания);</a:t>
            </a:r>
          </a:p>
          <a:p>
            <a:r>
              <a:rPr lang="ru-RU" sz="1100">
                <a:solidFill>
                  <a:schemeClr val="tx1"/>
                </a:solidFill>
              </a:rPr>
              <a:t>04 - код формы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05 - наименование организации – автор</a:t>
            </a:r>
          </a:p>
          <a:p>
            <a:r>
              <a:rPr lang="ru-RU" sz="1100">
                <a:solidFill>
                  <a:schemeClr val="tx1"/>
                </a:solidFill>
              </a:rPr>
              <a:t>06 - наименование структурного подразделения - автора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07 - наименование должности лица - автора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08 - справочные данные об организации;</a:t>
            </a:r>
          </a:p>
          <a:p>
            <a:r>
              <a:rPr lang="ru-RU" sz="1100">
                <a:solidFill>
                  <a:schemeClr val="tx1"/>
                </a:solidFill>
              </a:rPr>
              <a:t>09 - наименование вида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10 - дата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11 - регистрационный номер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12 - ссылка на регистрационный номер и дату поступившего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13 - место составления (издания)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14 - гриф ограничения доступа к документу;</a:t>
            </a:r>
          </a:p>
          <a:p>
            <a:r>
              <a:rPr lang="ru-RU" sz="1100">
                <a:solidFill>
                  <a:schemeClr val="tx1"/>
                </a:solidFill>
              </a:rPr>
              <a:t>15 - адресат;</a:t>
            </a:r>
          </a:p>
          <a:p>
            <a:r>
              <a:rPr lang="ru-RU" sz="1100">
                <a:solidFill>
                  <a:schemeClr val="tx1"/>
                </a:solidFill>
              </a:rPr>
              <a:t>16 - гриф утверждения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17 - заголовок к тексту;</a:t>
            </a:r>
          </a:p>
          <a:p>
            <a:r>
              <a:rPr lang="ru-RU" sz="1100">
                <a:solidFill>
                  <a:schemeClr val="tx1"/>
                </a:solidFill>
              </a:rPr>
              <a:t>18 - текст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19 - отметка о приложении;</a:t>
            </a:r>
          </a:p>
          <a:p>
            <a:r>
              <a:rPr lang="ru-RU" sz="1100">
                <a:solidFill>
                  <a:schemeClr val="tx1"/>
                </a:solidFill>
              </a:rPr>
              <a:t>20 - гриф согласования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21 - виза;</a:t>
            </a:r>
          </a:p>
          <a:p>
            <a:r>
              <a:rPr lang="ru-RU" sz="1100">
                <a:solidFill>
                  <a:schemeClr val="tx1"/>
                </a:solidFill>
              </a:rPr>
              <a:t>22 - подпись;</a:t>
            </a:r>
          </a:p>
          <a:p>
            <a:r>
              <a:rPr lang="ru-RU" sz="1100">
                <a:solidFill>
                  <a:schemeClr val="tx1"/>
                </a:solidFill>
              </a:rPr>
              <a:t>23 - отметка об электронной подписи;</a:t>
            </a:r>
          </a:p>
          <a:p>
            <a:r>
              <a:rPr lang="ru-RU" sz="1100">
                <a:solidFill>
                  <a:schemeClr val="tx1"/>
                </a:solidFill>
              </a:rPr>
              <a:t>24 - печать;</a:t>
            </a:r>
          </a:p>
          <a:p>
            <a:r>
              <a:rPr lang="ru-RU" sz="1100">
                <a:solidFill>
                  <a:schemeClr val="tx1"/>
                </a:solidFill>
              </a:rPr>
              <a:t>25 - отметка об исполнителе;</a:t>
            </a:r>
          </a:p>
          <a:p>
            <a:r>
              <a:rPr lang="ru-RU" sz="1100">
                <a:solidFill>
                  <a:schemeClr val="tx1"/>
                </a:solidFill>
              </a:rPr>
              <a:t>26 - отметка о заверении копии;</a:t>
            </a:r>
          </a:p>
          <a:p>
            <a:r>
              <a:rPr lang="ru-RU" sz="1100">
                <a:solidFill>
                  <a:schemeClr val="tx1"/>
                </a:solidFill>
              </a:rPr>
              <a:t>27 - отметка о поступлении документа;</a:t>
            </a:r>
          </a:p>
          <a:p>
            <a:r>
              <a:rPr lang="ru-RU" sz="1100">
                <a:solidFill>
                  <a:schemeClr val="tx1"/>
                </a:solidFill>
              </a:rPr>
              <a:t>28 - резолюция;</a:t>
            </a:r>
          </a:p>
          <a:p>
            <a:r>
              <a:rPr lang="ru-RU" sz="1100">
                <a:solidFill>
                  <a:schemeClr val="tx1"/>
                </a:solidFill>
              </a:rPr>
              <a:t>29 - отметка о контроле;</a:t>
            </a:r>
          </a:p>
          <a:p>
            <a:r>
              <a:rPr lang="ru-RU" sz="1100">
                <a:solidFill>
                  <a:schemeClr val="tx1"/>
                </a:solidFill>
              </a:rPr>
              <a:t>30 - отметка о направлении документа в дело.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8686800" cy="990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27 -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Отметка о поступлении документа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организацию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53651"/>
            <a:ext cx="8604250" cy="26225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служит для подтверждения факта поступления документа в организацию и включает 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дату поступления и входящий регистрационный номер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документа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отметка  может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дополняться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lvl="1">
              <a:buFont typeface="Calibri" pitchFamily="34" charset="0"/>
              <a:buChar char="₋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указанием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времени поступления в часах 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минутах,</a:t>
            </a:r>
          </a:p>
          <a:p>
            <a:pPr lvl="1">
              <a:buFont typeface="Calibri" pitchFamily="34" charset="0"/>
              <a:buChar char="₋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	указанием способа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доставки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документа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Отметка о поступлении документа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МОЖЕТ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проставляться с помощью штампа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70000"/>
              </a:lnSpc>
              <a:buFont typeface="Arial" charset="0"/>
              <a:buNone/>
              <a:defRPr/>
            </a:pPr>
            <a:endParaRPr lang="ru-RU" sz="2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9876" name="TextBox 8"/>
          <p:cNvSpPr txBox="1">
            <a:spLocks noChangeArrowheads="1"/>
          </p:cNvSpPr>
          <p:nvPr/>
        </p:nvSpPr>
        <p:spPr bwMode="auto">
          <a:xfrm>
            <a:off x="357188" y="4000500"/>
            <a:ext cx="2857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>
                <a:solidFill>
                  <a:srgbClr val="C00000"/>
                </a:solidFill>
              </a:rPr>
              <a:t>Дата получения является </a:t>
            </a:r>
          </a:p>
          <a:p>
            <a:pPr>
              <a:lnSpc>
                <a:spcPct val="70000"/>
              </a:lnSpc>
            </a:pPr>
            <a:r>
              <a:rPr lang="ru-RU" sz="2400">
                <a:solidFill>
                  <a:srgbClr val="C00000"/>
                </a:solidFill>
              </a:rPr>
              <a:t>началом отсчета срока исполнения поступившего документа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968" y="4951412"/>
            <a:ext cx="3106737" cy="708025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«____» _____20___г.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№_____________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04825"/>
            <a:ext cx="7038975" cy="704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28 - Резолюция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4643438"/>
            <a:ext cx="4643438" cy="1714500"/>
          </a:xfrm>
        </p:spPr>
        <p:txBody>
          <a:bodyPr>
            <a:normAutofit fontScale="92500" lnSpcReduction="20000"/>
          </a:bodyPr>
          <a:lstStyle/>
          <a:p>
            <a:pPr marL="0" indent="12700">
              <a:buFont typeface="Wingdings" pitchFamily="2" charset="2"/>
              <a:buNone/>
              <a:defRPr/>
            </a:pPr>
            <a:r>
              <a:rPr lang="ru-RU" altLang="ru-RU" sz="1800" b="1" dirty="0" smtClean="0">
                <a:latin typeface="+mj-lt"/>
              </a:rPr>
              <a:t>Резолюция</a:t>
            </a:r>
            <a:r>
              <a:rPr lang="ru-RU" altLang="ru-RU" sz="1800" dirty="0" smtClean="0">
                <a:latin typeface="+mj-lt"/>
              </a:rPr>
              <a:t> включает в себя:</a:t>
            </a:r>
          </a:p>
          <a:p>
            <a:pPr marL="0" indent="12700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+mj-lt"/>
              </a:rPr>
              <a:t>фамилии, инициалы исполнителей, </a:t>
            </a:r>
          </a:p>
          <a:p>
            <a:pPr marL="0" indent="12700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+mj-lt"/>
              </a:rPr>
              <a:t>поручению по документу,</a:t>
            </a:r>
          </a:p>
          <a:p>
            <a:pPr marL="0" indent="12700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+mj-lt"/>
              </a:rPr>
              <a:t>срок исполнения, </a:t>
            </a:r>
          </a:p>
          <a:p>
            <a:pPr marL="0" indent="12700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+mj-lt"/>
              </a:rPr>
              <a:t>подпись лица, вынесшего резолюцию,</a:t>
            </a:r>
          </a:p>
          <a:p>
            <a:pPr marL="0" indent="12700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+mj-lt"/>
              </a:rPr>
              <a:t>дату. </a:t>
            </a:r>
          </a:p>
        </p:txBody>
      </p:sp>
      <p:sp>
        <p:nvSpPr>
          <p:cNvPr id="123910" name="Прямоугольник 1"/>
          <p:cNvSpPr>
            <a:spLocks noChangeArrowheads="1"/>
          </p:cNvSpPr>
          <p:nvPr/>
        </p:nvSpPr>
        <p:spPr bwMode="auto">
          <a:xfrm>
            <a:off x="304800" y="857250"/>
            <a:ext cx="8610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dirty="0">
                <a:latin typeface="Arial" pitchFamily="34" charset="0"/>
                <a:cs typeface="Times New Roman" pitchFamily="18" charset="0"/>
              </a:rPr>
              <a:t>Резолюция содержит указание по исполнению документа</a:t>
            </a:r>
          </a:p>
          <a:p>
            <a:pPr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Оформляется 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на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свободном месте  рабочего поля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документа,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на бланке (карточке) резолюции,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или непосредственно в системе электронного документооборота</a:t>
            </a: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0900" name="Группа 3"/>
          <p:cNvGrpSpPr>
            <a:grpSpLocks/>
          </p:cNvGrpSpPr>
          <p:nvPr/>
        </p:nvGrpSpPr>
        <p:grpSpPr bwMode="auto">
          <a:xfrm>
            <a:off x="2071688" y="2643188"/>
            <a:ext cx="5095875" cy="1928812"/>
            <a:chOff x="1905000" y="1660010"/>
            <a:chExt cx="4953000" cy="3023115"/>
          </a:xfrm>
        </p:grpSpPr>
        <p:pic>
          <p:nvPicPr>
            <p:cNvPr id="809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5084" b="10979"/>
            <a:stretch>
              <a:fillRect/>
            </a:stretch>
          </p:blipFill>
          <p:spPr bwMode="auto">
            <a:xfrm>
              <a:off x="1905000" y="1660010"/>
              <a:ext cx="4953000" cy="3023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5" name="Скругленный прямоугольник 2"/>
            <p:cNvSpPr>
              <a:spLocks noChangeArrowheads="1"/>
            </p:cNvSpPr>
            <p:nvPr/>
          </p:nvSpPr>
          <p:spPr bwMode="auto">
            <a:xfrm>
              <a:off x="2667000" y="2667000"/>
              <a:ext cx="1981200" cy="9906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23875"/>
            <a:ext cx="91440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29 - Отметка о контроле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31875"/>
            <a:ext cx="3419475" cy="3825875"/>
          </a:xfrm>
        </p:spPr>
        <p:txBody>
          <a:bodyPr/>
          <a:lstStyle/>
          <a:p>
            <a:pPr>
              <a:defRPr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Отметку о контроле  обозначают   </a:t>
            </a:r>
            <a:r>
              <a:rPr lang="ru-RU" altLang="ru-RU" sz="2000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штампом </a:t>
            </a:r>
            <a:r>
              <a:rPr lang="ru-RU" altLang="ru-RU" sz="2000" dirty="0" smtClean="0">
                <a:solidFill>
                  <a:srgbClr val="C00000"/>
                </a:solidFill>
                <a:latin typeface="+mj-lt"/>
              </a:rPr>
              <a:t>Контроль. </a:t>
            </a:r>
          </a:p>
          <a:p>
            <a:pPr>
              <a:defRPr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Отметка о контроле свидетельствует, что документ поставлен на контроль</a:t>
            </a:r>
          </a:p>
          <a:p>
            <a:pPr>
              <a:defRPr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Отметка  проставляется на верхнем поле документа.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6F4D6-70FA-49DC-ABF8-E5761416E038}" type="slidenum">
              <a:rPr lang="ru-RU"/>
              <a:pPr>
                <a:defRPr/>
              </a:pPr>
              <a:t>52</a:t>
            </a:fld>
            <a:endParaRPr lang="ru-RU" dirty="0"/>
          </a:p>
        </p:txBody>
      </p:sp>
      <p:pic>
        <p:nvPicPr>
          <p:cNvPr id="81923" name="Picture 8" descr="http://3-net.ru/sign/images/picture-049-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581" y="1285875"/>
            <a:ext cx="5286375" cy="468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8286750" y="714375"/>
            <a:ext cx="214313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1521" y="4653136"/>
            <a:ext cx="2643187" cy="15081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Внимательно!!!</a:t>
            </a:r>
          </a:p>
          <a:p>
            <a:pPr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Контроль отмечается в БД, журнале регистрации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63" y="695340"/>
            <a:ext cx="9007475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30 - Отметка о направлении документа в дело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8005" name="Прямоугольник 2"/>
          <p:cNvSpPr>
            <a:spLocks noChangeArrowheads="1"/>
          </p:cNvSpPr>
          <p:nvPr/>
        </p:nvSpPr>
        <p:spPr bwMode="auto">
          <a:xfrm>
            <a:off x="571500" y="1214438"/>
            <a:ext cx="83581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Отметка о направлении документа в дело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определяет место хранения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документа после завершения работы с ним и включает: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слова   </a:t>
            </a: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В дело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,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индекс дела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по номенклатуре дел </a:t>
            </a: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с указанием года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,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должность лица, оформившего отметку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подпись,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дата.</a:t>
            </a:r>
            <a:endParaRPr lang="ru-RU" altLang="ru-RU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8006" name="Picture 8" descr="https://allyslide.com/thumbs/7870324349218365bae336de284a5709/img35.jpg"/>
          <p:cNvPicPr>
            <a:picLocks noChangeAspect="1" noChangeArrowheads="1"/>
          </p:cNvPicPr>
          <p:nvPr/>
        </p:nvPicPr>
        <p:blipFill>
          <a:blip r:embed="rId3" cstate="print"/>
          <a:srcRect l="7042" t="52000" r="48958" b="13333"/>
          <a:stretch>
            <a:fillRect/>
          </a:stretch>
        </p:blipFill>
        <p:spPr bwMode="auto">
          <a:xfrm>
            <a:off x="428625" y="3500438"/>
            <a:ext cx="3740150" cy="22098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00750" y="2714625"/>
            <a:ext cx="2446338" cy="1598613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143500" y="4500563"/>
            <a:ext cx="3357563" cy="9239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дело </a:t>
            </a:r>
            <a:endParaRPr lang="ru-RU" sz="8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№ ___________ за 20____ г.</a:t>
            </a:r>
            <a:endParaRPr lang="ru-RU" sz="8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1800">
                <a:solidFill>
                  <a:schemeClr val="tx1"/>
                </a:solidFill>
                <a:latin typeface="Calibri" pitchFamily="34" charset="0"/>
              </a:rPr>
              <a:t>Специалист  _________Дата</a:t>
            </a:r>
            <a:endParaRPr 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871" y="5842000"/>
            <a:ext cx="83581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/>
              <a:t>МОЖЕТ БЫТЬ ДОПОЛНЕНА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краткими сведениями о характере исполнения документа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143626" y="2643187"/>
            <a:ext cx="1928812" cy="16430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357188"/>
          </a:xfrm>
        </p:spPr>
        <p:txBody>
          <a:bodyPr>
            <a:normAutofit fontScale="90000"/>
          </a:bodyPr>
          <a:lstStyle/>
          <a:p>
            <a:r>
              <a:rPr lang="ru-RU" sz="2000" smtClean="0">
                <a:latin typeface="Verdana" pitchFamily="34" charset="0"/>
              </a:rPr>
              <a:t>Приложение Б к ГОСТ Р.7.0.97-2016</a:t>
            </a:r>
          </a:p>
        </p:txBody>
      </p:sp>
      <p:pic>
        <p:nvPicPr>
          <p:cNvPr id="86019" name="Содержимое 6" descr="приложение Б к ГОСТУ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928688"/>
            <a:ext cx="3768725" cy="54292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02BEB-01A4-4CEB-BE7B-C140605A0430}" type="slidenum">
              <a:rPr lang="ru-RU"/>
              <a:pPr>
                <a:defRPr/>
              </a:pPr>
              <a:t>54</a:t>
            </a:fld>
            <a:endParaRPr lang="ru-RU" dirty="0"/>
          </a:p>
        </p:txBody>
      </p:sp>
      <p:pic>
        <p:nvPicPr>
          <p:cNvPr id="86020" name="Содержимое 4" descr="Я 32 (реквизиты на бланке 20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997325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Box 8"/>
          <p:cNvSpPr txBox="1">
            <a:spLocks noChangeArrowheads="1"/>
          </p:cNvSpPr>
          <p:nvPr/>
        </p:nvSpPr>
        <p:spPr bwMode="auto">
          <a:xfrm>
            <a:off x="1619672" y="548680"/>
            <a:ext cx="11366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/>
              <a:t>угловой</a:t>
            </a:r>
          </a:p>
        </p:txBody>
      </p:sp>
      <p:sp>
        <p:nvSpPr>
          <p:cNvPr id="86022" name="TextBox 9"/>
          <p:cNvSpPr txBox="1">
            <a:spLocks noChangeArrowheads="1"/>
          </p:cNvSpPr>
          <p:nvPr/>
        </p:nvSpPr>
        <p:spPr bwMode="auto">
          <a:xfrm>
            <a:off x="6084168" y="476672"/>
            <a:ext cx="165100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/>
              <a:t>продольный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ru-RU" sz="2000" b="1" smtClean="0">
                <a:latin typeface="Verdana" pitchFamily="34" charset="0"/>
              </a:rPr>
              <a:t>БЛАНКИ</a:t>
            </a:r>
          </a:p>
        </p:txBody>
      </p:sp>
      <p:pic>
        <p:nvPicPr>
          <p:cNvPr id="5" name="Содержимое 4" descr="D_18-06_14-31_doc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052736"/>
            <a:ext cx="5610225" cy="3209925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26" name="Picture 2" descr="Z:\7.МЕРОПРИЯТИЯ ГОДА\4.Архив,факты,события,люди-2018\2018.07.13 Семинар в Мелеузе\Для презентации\деловое письмо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350911"/>
            <a:ext cx="5286375" cy="221456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7045" name="TextBox 7"/>
          <p:cNvSpPr txBox="1">
            <a:spLocks noChangeArrowheads="1"/>
          </p:cNvSpPr>
          <p:nvPr/>
        </p:nvSpPr>
        <p:spPr bwMode="auto">
          <a:xfrm>
            <a:off x="467544" y="5087817"/>
            <a:ext cx="1243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угловой</a:t>
            </a:r>
          </a:p>
        </p:txBody>
      </p:sp>
      <p:sp>
        <p:nvSpPr>
          <p:cNvPr id="87046" name="TextBox 9"/>
          <p:cNvSpPr txBox="1">
            <a:spLocks noChangeArrowheads="1"/>
          </p:cNvSpPr>
          <p:nvPr/>
        </p:nvSpPr>
        <p:spPr bwMode="auto">
          <a:xfrm>
            <a:off x="57419" y="2060848"/>
            <a:ext cx="1812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продольный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276225" y="-242887"/>
            <a:ext cx="8701088" cy="26289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01 –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Герб (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Государственный герб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РФ,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герб субъекта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РФ,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герб (геральдический знак) муниципального образования)</a:t>
            </a:r>
            <a:endParaRPr lang="ru-RU" altLang="ru-RU" sz="2400" dirty="0" smtClean="0">
              <a:solidFill>
                <a:srgbClr val="C00000"/>
              </a:solidFill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altLang="ru-RU" sz="1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32770" name="Picture 4" descr="pzgerb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011" y="1539752"/>
            <a:ext cx="13239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ger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63539"/>
            <a:ext cx="1481138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gerb2"/>
          <p:cNvPicPr>
            <a:picLocks noChangeAspect="1" noChangeArrowheads="1"/>
          </p:cNvPicPr>
          <p:nvPr/>
        </p:nvPicPr>
        <p:blipFill>
          <a:blip r:embed="rId3" cstate="print"/>
          <a:srcRect l="6943" t="2940" r="6264" b="17647"/>
          <a:stretch>
            <a:fillRect/>
          </a:stretch>
        </p:blipFill>
        <p:spPr bwMode="auto">
          <a:xfrm>
            <a:off x="7467220" y="1390648"/>
            <a:ext cx="14763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75" y="5418990"/>
            <a:ext cx="7858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Реквизит  помещается  по середине верхнего поля бланка документа над реквизитами организации, на расстоянии 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</a:rPr>
              <a:t>10 мм от верхнего края листа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536" y="1787402"/>
            <a:ext cx="32861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</a:rPr>
              <a:t>Герб РФ относится к реквизитам, используемым для изготовления бланков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</a:rPr>
              <a:t>в органах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</a:rPr>
              <a:t>гос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</a:rPr>
              <a:t>. власти РФ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2775" name="Picture 23" descr="gerb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429000"/>
            <a:ext cx="16684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00313" y="3432786"/>
            <a:ext cx="63579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Государственный герб Республики Башкортостан 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помещается на бланках органов государственной власти Республики Башкортостан и подчиненных им ведомств и организаций в соответствии с Законом Республики Башкортостан «О государственной символике Республики Башкортостан».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358188" cy="928688"/>
          </a:xfrm>
        </p:spPr>
        <p:txBody>
          <a:bodyPr>
            <a:normAutofit/>
          </a:bodyPr>
          <a:lstStyle/>
          <a:p>
            <a:pPr marL="0" indent="460375" algn="ctr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Герб муниципального образования размещается на бланках документов  органов представительной и исполнительной власти МО  в соответствии с уставами и иными НПА органов  местного самоуправления  </a:t>
            </a:r>
          </a:p>
        </p:txBody>
      </p:sp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3379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0"/>
            <a:ext cx="12144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0"/>
            <a:ext cx="128587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0"/>
            <a:ext cx="12858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0"/>
            <a:ext cx="1285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Прямоугольник 9"/>
          <p:cNvSpPr>
            <a:spLocks noChangeArrowheads="1"/>
          </p:cNvSpPr>
          <p:nvPr/>
        </p:nvSpPr>
        <p:spPr bwMode="auto">
          <a:xfrm>
            <a:off x="214754" y="4437112"/>
            <a:ext cx="8429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>
              <a:buFont typeface="Wingdings" pitchFamily="2" charset="2"/>
              <a:buNone/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В органах власти и организациях субъектов РФ, использующих  наряду с   русским языком как государственным языком РФ государственный язык  республик в составе РФ, используются  бланки документов на государственном языке и государственном языке республики в составе РФ</a:t>
            </a:r>
          </a:p>
          <a:p>
            <a:pPr indent="447675" algn="just">
              <a:buFont typeface="Wingdings" pitchFamily="2" charset="2"/>
              <a:buNone/>
            </a:pP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  </a:t>
            </a:r>
          </a:p>
          <a:p>
            <a:pPr indent="447675" algn="just">
              <a:buFont typeface="Wingdings" pitchFamily="2" charset="2"/>
              <a:buNone/>
            </a:pP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Наименование организации на русском языке слева или сверху наименования на  государственном языке субъекта РФ   </a:t>
            </a:r>
          </a:p>
        </p:txBody>
      </p:sp>
      <p:sp>
        <p:nvSpPr>
          <p:cNvPr id="11" name="Выноска 2 10"/>
          <p:cNvSpPr/>
          <p:nvPr/>
        </p:nvSpPr>
        <p:spPr>
          <a:xfrm>
            <a:off x="7715250" y="2500313"/>
            <a:ext cx="1428750" cy="1214437"/>
          </a:xfrm>
          <a:prstGeom prst="borderCallout2">
            <a:avLst>
              <a:gd name="adj1" fmla="val 18750"/>
              <a:gd name="adj2" fmla="val -1130"/>
              <a:gd name="adj3" fmla="val 18750"/>
              <a:gd name="adj4" fmla="val -16667"/>
              <a:gd name="adj5" fmla="val 65731"/>
              <a:gd name="adj6" fmla="val -394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Закон РБ «О языках народов  Республики Башкортостан»</a:t>
            </a:r>
          </a:p>
        </p:txBody>
      </p:sp>
      <p:pic>
        <p:nvPicPr>
          <p:cNvPr id="33805" name="Picture 13" descr="Шапка Администрации 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636838"/>
            <a:ext cx="6716712" cy="166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2700338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02 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Эмблема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(организации) </a:t>
            </a:r>
          </a:p>
          <a:p>
            <a:pPr algn="ctr">
              <a:buFont typeface="Wingdings" pitchFamily="2" charset="2"/>
              <a:buNone/>
              <a:defRPr/>
            </a:pPr>
            <a:endParaRPr lang="ru-RU" altLang="ru-RU" sz="2700" b="1" dirty="0" smtClean="0">
              <a:latin typeface="Verdana" pitchFamily="34" charset="0"/>
            </a:endParaRPr>
          </a:p>
          <a:p>
            <a:pPr marL="0" indent="19050"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Изображение эмблемы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 marL="0" indent="19050"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помещается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</a:rPr>
              <a:t>по середине верхнего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поля бланка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</a:rPr>
              <a:t>документа </a:t>
            </a:r>
            <a:endParaRPr lang="ru-RU" sz="20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0" indent="19050"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над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</a:rPr>
              <a:t>реквизитами организации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– автора документа,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 marL="0" indent="19050"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расстоянии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 marL="0" indent="19050"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10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мм от верхнего края листа</a:t>
            </a:r>
            <a:endParaRPr lang="ru-RU" altLang="ru-RU" sz="20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84595-5E4D-42DD-B7AE-D68B371166C4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4818" name="Picture 2" descr="http://metekznak.ru/pic/large-10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356992"/>
            <a:ext cx="85979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28600"/>
            <a:ext cx="9144000" cy="4191000"/>
          </a:xfrm>
          <a:prstGeom prst="rect">
            <a:avLst/>
          </a:prstGeom>
          <a:noFill/>
          <a:ln>
            <a:noFill/>
          </a:ln>
          <a:extLst/>
        </p:spPr>
        <p:txBody>
          <a:bodyPr lIns="182562" tIns="46038" rIns="182562" bIns="46038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000" b="1" kern="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000" b="1" kern="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03 – </a:t>
            </a: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Товарный знак (знак обслуживания)</a:t>
            </a:r>
            <a:endParaRPr lang="ru-RU" altLang="ru-RU" sz="2000" b="1" kern="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000" b="1" kern="0" dirty="0" smtClean="0">
              <a:latin typeface="Verdana" pitchFamily="34" charset="0"/>
            </a:endParaRPr>
          </a:p>
          <a:p>
            <a:pPr marL="625475" indent="-263525"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Изображение товарного знака (знака обслуживания)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</a:rPr>
              <a:t>помещается по середине верхнего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поля бланка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</a:rPr>
              <a:t>документа над реквизитами организации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– автора документа, или слева на уровне наименования организации – автора документа (допускается захватывать часть левого поля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).</a:t>
            </a:r>
          </a:p>
          <a:p>
            <a:pPr marL="625475" indent="-263525">
              <a:buFont typeface="Wingdings" pitchFamily="2" charset="2"/>
              <a:buNone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marL="625475" indent="-263525"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Наряду с товарным знаком (знаком обслуживания), на бланках документов может указываться коммерческое обозначение юридического лица.</a:t>
            </a:r>
          </a:p>
        </p:txBody>
      </p:sp>
      <p:pic>
        <p:nvPicPr>
          <p:cNvPr id="35842" name="Рисунок 5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413250"/>
            <a:ext cx="778668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7127</TotalTime>
  <Words>3298</Words>
  <Application>Microsoft Office PowerPoint</Application>
  <PresentationFormat>Экран (4:3)</PresentationFormat>
  <Paragraphs>456</Paragraphs>
  <Slides>55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NewsPrint</vt:lpstr>
      <vt:lpstr>Слайд 1</vt:lpstr>
      <vt:lpstr> Общие требования к созданию документов</vt:lpstr>
      <vt:lpstr> Общие требования к созданию документов</vt:lpstr>
      <vt:lpstr>Слайд 4</vt:lpstr>
      <vt:lpstr>Слайд 5</vt:lpstr>
      <vt:lpstr>Слайд 6</vt:lpstr>
      <vt:lpstr>Слайд 7</vt:lpstr>
      <vt:lpstr>Слайд 8</vt:lpstr>
      <vt:lpstr>Слайд 9</vt:lpstr>
      <vt:lpstr>04 - Код формы документа</vt:lpstr>
      <vt:lpstr>05 - Наименование организации  </vt:lpstr>
      <vt:lpstr>Слайд 12</vt:lpstr>
      <vt:lpstr>Слайд 13</vt:lpstr>
      <vt:lpstr>Слайд 14</vt:lpstr>
      <vt:lpstr>Слайд 15</vt:lpstr>
      <vt:lpstr>09 - Наименование вида документа</vt:lpstr>
      <vt:lpstr>10 - Дата документа</vt:lpstr>
      <vt:lpstr>11- Регистрационный номер документа</vt:lpstr>
      <vt:lpstr>12 - Ссылка на регистрационный номер  и дату документа адресанта</vt:lpstr>
      <vt:lpstr>13 - Место составления или издания документа</vt:lpstr>
      <vt:lpstr>Слайд 21</vt:lpstr>
      <vt:lpstr>15 - Адресат</vt:lpstr>
      <vt:lpstr>Слайд 23</vt:lpstr>
      <vt:lpstr>Слайд 24</vt:lpstr>
      <vt:lpstr>Слайд 25</vt:lpstr>
      <vt:lpstr>16 - Гриф утверждения</vt:lpstr>
      <vt:lpstr>Слайд 27</vt:lpstr>
      <vt:lpstr>17 - Заголовок к тексту</vt:lpstr>
      <vt:lpstr>Слайд 29</vt:lpstr>
      <vt:lpstr>      18 - Текст документа </vt:lpstr>
      <vt:lpstr>Слайд 31</vt:lpstr>
      <vt:lpstr>Слайд 32</vt:lpstr>
      <vt:lpstr>19 - Отметка о наличии приложения</vt:lpstr>
      <vt:lpstr>Слайд 34</vt:lpstr>
      <vt:lpstr>Слайд 35</vt:lpstr>
      <vt:lpstr>Слайд 36</vt:lpstr>
      <vt:lpstr>20 - Гриф согласования</vt:lpstr>
      <vt:lpstr>Слайд 38</vt:lpstr>
      <vt:lpstr>21 - Виза</vt:lpstr>
      <vt:lpstr>Слайд 40</vt:lpstr>
      <vt:lpstr>22 - Подпись</vt:lpstr>
      <vt:lpstr>Слайд 42</vt:lpstr>
      <vt:lpstr>Слайд 43</vt:lpstr>
      <vt:lpstr>Слайд 44</vt:lpstr>
      <vt:lpstr>Слайд 45</vt:lpstr>
      <vt:lpstr>24 - Печать </vt:lpstr>
      <vt:lpstr>25 - Отметка об исполнителе</vt:lpstr>
      <vt:lpstr>26 - Отметка о заверении копии</vt:lpstr>
      <vt:lpstr>Примеры заверения копий  </vt:lpstr>
      <vt:lpstr>27 - Отметка о поступлении документа  в организацию</vt:lpstr>
      <vt:lpstr>28 - Резолюция </vt:lpstr>
      <vt:lpstr>29 - Отметка о контроле</vt:lpstr>
      <vt:lpstr>30 - Отметка о направлении документа в дело  </vt:lpstr>
      <vt:lpstr>Приложение Б к ГОСТ Р.7.0.97-2016</vt:lpstr>
      <vt:lpstr>БЛАНКИ</vt:lpstr>
    </vt:vector>
  </TitlesOfParts>
  <Company>Управление делами Президента 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Пользователь Windows</cp:lastModifiedBy>
  <cp:revision>657</cp:revision>
  <cp:lastPrinted>2011-09-23T09:38:03Z</cp:lastPrinted>
  <dcterms:created xsi:type="dcterms:W3CDTF">2017-02-10T10:05:40Z</dcterms:created>
  <dcterms:modified xsi:type="dcterms:W3CDTF">2020-11-02T01:12:34Z</dcterms:modified>
</cp:coreProperties>
</file>