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56" r:id="rId1"/>
  </p:sldMasterIdLst>
  <p:notesMasterIdLst>
    <p:notesMasterId r:id="rId40"/>
  </p:notesMasterIdLst>
  <p:sldIdLst>
    <p:sldId id="256" r:id="rId2"/>
    <p:sldId id="310" r:id="rId3"/>
    <p:sldId id="258" r:id="rId4"/>
    <p:sldId id="311" r:id="rId5"/>
    <p:sldId id="312" r:id="rId6"/>
    <p:sldId id="295" r:id="rId7"/>
    <p:sldId id="296" r:id="rId8"/>
    <p:sldId id="259" r:id="rId9"/>
    <p:sldId id="267" r:id="rId10"/>
    <p:sldId id="268" r:id="rId11"/>
    <p:sldId id="313" r:id="rId12"/>
    <p:sldId id="269" r:id="rId13"/>
    <p:sldId id="271" r:id="rId14"/>
    <p:sldId id="272" r:id="rId15"/>
    <p:sldId id="277" r:id="rId16"/>
    <p:sldId id="278" r:id="rId17"/>
    <p:sldId id="279" r:id="rId18"/>
    <p:sldId id="298" r:id="rId19"/>
    <p:sldId id="299" r:id="rId20"/>
    <p:sldId id="300" r:id="rId21"/>
    <p:sldId id="303" r:id="rId22"/>
    <p:sldId id="314" r:id="rId23"/>
    <p:sldId id="305" r:id="rId24"/>
    <p:sldId id="307" r:id="rId25"/>
    <p:sldId id="315" r:id="rId26"/>
    <p:sldId id="316" r:id="rId27"/>
    <p:sldId id="309" r:id="rId28"/>
    <p:sldId id="317" r:id="rId29"/>
    <p:sldId id="318" r:id="rId30"/>
    <p:sldId id="319" r:id="rId31"/>
    <p:sldId id="320" r:id="rId32"/>
    <p:sldId id="321" r:id="rId33"/>
    <p:sldId id="322" r:id="rId34"/>
    <p:sldId id="323" r:id="rId35"/>
    <p:sldId id="330" r:id="rId36"/>
    <p:sldId id="331" r:id="rId37"/>
    <p:sldId id="332" r:id="rId38"/>
    <p:sldId id="333" r:id="rId3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9" autoAdjust="0"/>
    <p:restoredTop sz="93250" autoAdjust="0"/>
  </p:normalViewPr>
  <p:slideViewPr>
    <p:cSldViewPr>
      <p:cViewPr varScale="1">
        <p:scale>
          <a:sx n="64" d="100"/>
          <a:sy n="64" d="100"/>
        </p:scale>
        <p:origin x="1332"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D76C54-4985-494C-B07B-FEC3DEAD306E}" type="doc">
      <dgm:prSet loTypeId="urn:microsoft.com/office/officeart/2005/8/layout/vList2" loCatId="list" qsTypeId="urn:microsoft.com/office/officeart/2005/8/quickstyle/3d1" qsCatId="3D" csTypeId="urn:microsoft.com/office/officeart/2005/8/colors/accent0_2" csCatId="mainScheme" phldr="1"/>
      <dgm:spPr/>
      <dgm:t>
        <a:bodyPr/>
        <a:lstStyle/>
        <a:p>
          <a:endParaRPr lang="ru-RU"/>
        </a:p>
      </dgm:t>
    </dgm:pt>
    <dgm:pt modelId="{E6BC3900-6CD1-4F1B-8321-CB04F100ABB6}">
      <dgm:prSet/>
      <dgm:spPr/>
      <dgm:t>
        <a:bodyPr/>
        <a:lstStyle/>
        <a:p>
          <a:pPr rtl="0"/>
          <a:r>
            <a:rPr lang="ru-RU" dirty="0" smtClean="0">
              <a:latin typeface="Times New Roman" pitchFamily="18" charset="0"/>
              <a:cs typeface="Times New Roman" pitchFamily="18" charset="0"/>
            </a:rPr>
            <a:t>1) работник и работодатель должны выразить свое согласие на расторжение трудового договора именно по соглашению сторон;</a:t>
          </a:r>
          <a:endParaRPr lang="ru-RU" dirty="0">
            <a:latin typeface="Times New Roman" pitchFamily="18" charset="0"/>
            <a:cs typeface="Times New Roman" pitchFamily="18" charset="0"/>
          </a:endParaRPr>
        </a:p>
      </dgm:t>
    </dgm:pt>
    <dgm:pt modelId="{828D8673-3CEB-4FA6-9D46-919B6966ACD6}" type="parTrans" cxnId="{27AED557-FE9D-4343-93AC-0E59B74240BB}">
      <dgm:prSet/>
      <dgm:spPr/>
      <dgm:t>
        <a:bodyPr/>
        <a:lstStyle/>
        <a:p>
          <a:endParaRPr lang="ru-RU"/>
        </a:p>
      </dgm:t>
    </dgm:pt>
    <dgm:pt modelId="{71CE5A67-CB7D-4DF4-977A-A54B0718B673}" type="sibTrans" cxnId="{27AED557-FE9D-4343-93AC-0E59B74240BB}">
      <dgm:prSet/>
      <dgm:spPr/>
      <dgm:t>
        <a:bodyPr/>
        <a:lstStyle/>
        <a:p>
          <a:endParaRPr lang="ru-RU"/>
        </a:p>
      </dgm:t>
    </dgm:pt>
    <dgm:pt modelId="{C90FA0FE-EE17-4FBA-8DE8-8B39DDD0CC2E}">
      <dgm:prSet/>
      <dgm:spPr/>
      <dgm:t>
        <a:bodyPr/>
        <a:lstStyle/>
        <a:p>
          <a:pPr rtl="0"/>
          <a:r>
            <a:rPr lang="ru-RU" dirty="0" smtClean="0">
              <a:latin typeface="Times New Roman" pitchFamily="18" charset="0"/>
              <a:cs typeface="Times New Roman" pitchFamily="18" charset="0"/>
            </a:rPr>
            <a:t>2) согласие сторон должно быть выражено в письменной форме.</a:t>
          </a:r>
          <a:endParaRPr lang="ru-RU" dirty="0">
            <a:latin typeface="Times New Roman" pitchFamily="18" charset="0"/>
            <a:cs typeface="Times New Roman" pitchFamily="18" charset="0"/>
          </a:endParaRPr>
        </a:p>
      </dgm:t>
    </dgm:pt>
    <dgm:pt modelId="{3113D164-70A4-4797-837B-AC3EB0421E39}" type="parTrans" cxnId="{85E34385-FE64-4EA0-817E-A9933CA42882}">
      <dgm:prSet/>
      <dgm:spPr/>
      <dgm:t>
        <a:bodyPr/>
        <a:lstStyle/>
        <a:p>
          <a:endParaRPr lang="ru-RU"/>
        </a:p>
      </dgm:t>
    </dgm:pt>
    <dgm:pt modelId="{185F5BA2-0308-490E-A6FD-9EE679C033C7}" type="sibTrans" cxnId="{85E34385-FE64-4EA0-817E-A9933CA42882}">
      <dgm:prSet/>
      <dgm:spPr/>
      <dgm:t>
        <a:bodyPr/>
        <a:lstStyle/>
        <a:p>
          <a:endParaRPr lang="ru-RU"/>
        </a:p>
      </dgm:t>
    </dgm:pt>
    <dgm:pt modelId="{3DB5DA51-5220-428F-ADFD-ABC1F27C13DA}" type="pres">
      <dgm:prSet presAssocID="{51D76C54-4985-494C-B07B-FEC3DEAD306E}" presName="linear" presStyleCnt="0">
        <dgm:presLayoutVars>
          <dgm:animLvl val="lvl"/>
          <dgm:resizeHandles val="exact"/>
        </dgm:presLayoutVars>
      </dgm:prSet>
      <dgm:spPr/>
      <dgm:t>
        <a:bodyPr/>
        <a:lstStyle/>
        <a:p>
          <a:endParaRPr lang="ru-RU"/>
        </a:p>
      </dgm:t>
    </dgm:pt>
    <dgm:pt modelId="{9E169791-D53B-4C89-9A4D-A2D6BD65B9F8}" type="pres">
      <dgm:prSet presAssocID="{E6BC3900-6CD1-4F1B-8321-CB04F100ABB6}" presName="parentText" presStyleLbl="node1" presStyleIdx="0" presStyleCnt="2" custScaleY="16778">
        <dgm:presLayoutVars>
          <dgm:chMax val="0"/>
          <dgm:bulletEnabled val="1"/>
        </dgm:presLayoutVars>
      </dgm:prSet>
      <dgm:spPr/>
      <dgm:t>
        <a:bodyPr/>
        <a:lstStyle/>
        <a:p>
          <a:endParaRPr lang="ru-RU"/>
        </a:p>
      </dgm:t>
    </dgm:pt>
    <dgm:pt modelId="{1F18F976-E9CC-4BAD-84ED-933E2E64BE86}" type="pres">
      <dgm:prSet presAssocID="{71CE5A67-CB7D-4DF4-977A-A54B0718B673}" presName="spacer" presStyleCnt="0"/>
      <dgm:spPr/>
    </dgm:pt>
    <dgm:pt modelId="{45D484A9-C5EE-41B0-B508-407B21DEBA06}" type="pres">
      <dgm:prSet presAssocID="{C90FA0FE-EE17-4FBA-8DE8-8B39DDD0CC2E}" presName="parentText" presStyleLbl="node1" presStyleIdx="1" presStyleCnt="2" custScaleY="16778">
        <dgm:presLayoutVars>
          <dgm:chMax val="0"/>
          <dgm:bulletEnabled val="1"/>
        </dgm:presLayoutVars>
      </dgm:prSet>
      <dgm:spPr/>
      <dgm:t>
        <a:bodyPr/>
        <a:lstStyle/>
        <a:p>
          <a:endParaRPr lang="ru-RU"/>
        </a:p>
      </dgm:t>
    </dgm:pt>
  </dgm:ptLst>
  <dgm:cxnLst>
    <dgm:cxn modelId="{85E34385-FE64-4EA0-817E-A9933CA42882}" srcId="{51D76C54-4985-494C-B07B-FEC3DEAD306E}" destId="{C90FA0FE-EE17-4FBA-8DE8-8B39DDD0CC2E}" srcOrd="1" destOrd="0" parTransId="{3113D164-70A4-4797-837B-AC3EB0421E39}" sibTransId="{185F5BA2-0308-490E-A6FD-9EE679C033C7}"/>
    <dgm:cxn modelId="{27AED557-FE9D-4343-93AC-0E59B74240BB}" srcId="{51D76C54-4985-494C-B07B-FEC3DEAD306E}" destId="{E6BC3900-6CD1-4F1B-8321-CB04F100ABB6}" srcOrd="0" destOrd="0" parTransId="{828D8673-3CEB-4FA6-9D46-919B6966ACD6}" sibTransId="{71CE5A67-CB7D-4DF4-977A-A54B0718B673}"/>
    <dgm:cxn modelId="{CC61BB21-4FC6-45C3-B23E-EDF14C4E9C41}" type="presOf" srcId="{C90FA0FE-EE17-4FBA-8DE8-8B39DDD0CC2E}" destId="{45D484A9-C5EE-41B0-B508-407B21DEBA06}" srcOrd="0" destOrd="0" presId="urn:microsoft.com/office/officeart/2005/8/layout/vList2"/>
    <dgm:cxn modelId="{DFCCEDC3-3BC4-4E90-AFA9-C3461C265B7A}" type="presOf" srcId="{E6BC3900-6CD1-4F1B-8321-CB04F100ABB6}" destId="{9E169791-D53B-4C89-9A4D-A2D6BD65B9F8}" srcOrd="0" destOrd="0" presId="urn:microsoft.com/office/officeart/2005/8/layout/vList2"/>
    <dgm:cxn modelId="{A3D45C10-AA94-4913-A25E-C65923336FCA}" type="presOf" srcId="{51D76C54-4985-494C-B07B-FEC3DEAD306E}" destId="{3DB5DA51-5220-428F-ADFD-ABC1F27C13DA}" srcOrd="0" destOrd="0" presId="urn:microsoft.com/office/officeart/2005/8/layout/vList2"/>
    <dgm:cxn modelId="{72EA218A-BFD2-4015-B6FB-AF0C22A3AA74}" type="presParOf" srcId="{3DB5DA51-5220-428F-ADFD-ABC1F27C13DA}" destId="{9E169791-D53B-4C89-9A4D-A2D6BD65B9F8}" srcOrd="0" destOrd="0" presId="urn:microsoft.com/office/officeart/2005/8/layout/vList2"/>
    <dgm:cxn modelId="{7C243AEB-D944-4E48-AFFB-DEBA303A58DE}" type="presParOf" srcId="{3DB5DA51-5220-428F-ADFD-ABC1F27C13DA}" destId="{1F18F976-E9CC-4BAD-84ED-933E2E64BE86}" srcOrd="1" destOrd="0" presId="urn:microsoft.com/office/officeart/2005/8/layout/vList2"/>
    <dgm:cxn modelId="{CA559F6E-9A4E-4750-A0B8-9FDD2BC78FFE}" type="presParOf" srcId="{3DB5DA51-5220-428F-ADFD-ABC1F27C13DA}" destId="{45D484A9-C5EE-41B0-B508-407B21DEBA0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87C036A-47E7-499A-ACB6-3CB3C4468F9A}" type="doc">
      <dgm:prSet loTypeId="urn:microsoft.com/office/officeart/2005/8/layout/vList2" loCatId="list" qsTypeId="urn:microsoft.com/office/officeart/2005/8/quickstyle/3d1" qsCatId="3D" csTypeId="urn:microsoft.com/office/officeart/2005/8/colors/accent0_2" csCatId="mainScheme"/>
      <dgm:spPr/>
      <dgm:t>
        <a:bodyPr/>
        <a:lstStyle/>
        <a:p>
          <a:endParaRPr lang="ru-RU"/>
        </a:p>
      </dgm:t>
    </dgm:pt>
    <dgm:pt modelId="{0C18ED05-C272-4E62-BBC6-2613E3E46A0F}">
      <dgm:prSet/>
      <dgm:spPr/>
      <dgm:t>
        <a:bodyPr/>
        <a:lstStyle/>
        <a:p>
          <a:pPr algn="l" rtl="0"/>
          <a:r>
            <a:rPr lang="ru-RU" dirty="0" smtClean="0">
              <a:latin typeface="Times New Roman" pitchFamily="18" charset="0"/>
              <a:cs typeface="Times New Roman" pitchFamily="18" charset="0"/>
            </a:rPr>
            <a:t>замечание;</a:t>
          </a:r>
          <a:endParaRPr lang="ru-RU" dirty="0">
            <a:latin typeface="Times New Roman" pitchFamily="18" charset="0"/>
            <a:cs typeface="Times New Roman" pitchFamily="18" charset="0"/>
          </a:endParaRPr>
        </a:p>
      </dgm:t>
    </dgm:pt>
    <dgm:pt modelId="{D21080C5-F7EE-40D3-8862-2B7FA44ED2B0}" type="parTrans" cxnId="{460854D2-BF4C-4710-8131-156CD45371D5}">
      <dgm:prSet/>
      <dgm:spPr/>
      <dgm:t>
        <a:bodyPr/>
        <a:lstStyle/>
        <a:p>
          <a:endParaRPr lang="ru-RU"/>
        </a:p>
      </dgm:t>
    </dgm:pt>
    <dgm:pt modelId="{11297620-97B8-4375-AD72-CEE992F6B5E9}" type="sibTrans" cxnId="{460854D2-BF4C-4710-8131-156CD45371D5}">
      <dgm:prSet/>
      <dgm:spPr/>
      <dgm:t>
        <a:bodyPr/>
        <a:lstStyle/>
        <a:p>
          <a:endParaRPr lang="ru-RU"/>
        </a:p>
      </dgm:t>
    </dgm:pt>
    <dgm:pt modelId="{1D6E4EC4-B507-4BA1-9B59-5EB428833331}">
      <dgm:prSet/>
      <dgm:spPr/>
      <dgm:t>
        <a:bodyPr/>
        <a:lstStyle/>
        <a:p>
          <a:pPr algn="l" rtl="0"/>
          <a:r>
            <a:rPr lang="ru-RU" dirty="0" smtClean="0">
              <a:latin typeface="Times New Roman" pitchFamily="18" charset="0"/>
              <a:cs typeface="Times New Roman" pitchFamily="18" charset="0"/>
            </a:rPr>
            <a:t>выговор;</a:t>
          </a:r>
          <a:endParaRPr lang="ru-RU" dirty="0">
            <a:latin typeface="Times New Roman" pitchFamily="18" charset="0"/>
            <a:cs typeface="Times New Roman" pitchFamily="18" charset="0"/>
          </a:endParaRPr>
        </a:p>
      </dgm:t>
    </dgm:pt>
    <dgm:pt modelId="{784F6D96-7D08-48B9-9193-F68405894DDA}" type="parTrans" cxnId="{7F8F82B3-19B3-4A98-9A3A-BA0C64401696}">
      <dgm:prSet/>
      <dgm:spPr/>
      <dgm:t>
        <a:bodyPr/>
        <a:lstStyle/>
        <a:p>
          <a:endParaRPr lang="ru-RU"/>
        </a:p>
      </dgm:t>
    </dgm:pt>
    <dgm:pt modelId="{CF701ED1-9B33-4255-8F75-0FF9802D6D02}" type="sibTrans" cxnId="{7F8F82B3-19B3-4A98-9A3A-BA0C64401696}">
      <dgm:prSet/>
      <dgm:spPr/>
      <dgm:t>
        <a:bodyPr/>
        <a:lstStyle/>
        <a:p>
          <a:endParaRPr lang="ru-RU"/>
        </a:p>
      </dgm:t>
    </dgm:pt>
    <dgm:pt modelId="{8FB47B0E-75B1-4DAF-A0F9-10945D3EA884}">
      <dgm:prSet/>
      <dgm:spPr/>
      <dgm:t>
        <a:bodyPr/>
        <a:lstStyle/>
        <a:p>
          <a:pPr algn="l" rtl="0"/>
          <a:r>
            <a:rPr lang="ru-RU" dirty="0" smtClean="0">
              <a:latin typeface="Times New Roman" pitchFamily="18" charset="0"/>
              <a:cs typeface="Times New Roman" pitchFamily="18" charset="0"/>
            </a:rPr>
            <a:t>увольнение.</a:t>
          </a:r>
          <a:endParaRPr lang="ru-RU" dirty="0">
            <a:latin typeface="Times New Roman" pitchFamily="18" charset="0"/>
            <a:cs typeface="Times New Roman" pitchFamily="18" charset="0"/>
          </a:endParaRPr>
        </a:p>
      </dgm:t>
    </dgm:pt>
    <dgm:pt modelId="{20B99731-6772-4947-B58D-53E82E39F78F}" type="parTrans" cxnId="{A6C4187D-FC3A-4CB7-9780-F309C983452B}">
      <dgm:prSet/>
      <dgm:spPr/>
      <dgm:t>
        <a:bodyPr/>
        <a:lstStyle/>
        <a:p>
          <a:endParaRPr lang="ru-RU"/>
        </a:p>
      </dgm:t>
    </dgm:pt>
    <dgm:pt modelId="{05632048-0EE5-4DCD-8DBB-37F897D1EDD4}" type="sibTrans" cxnId="{A6C4187D-FC3A-4CB7-9780-F309C983452B}">
      <dgm:prSet/>
      <dgm:spPr/>
      <dgm:t>
        <a:bodyPr/>
        <a:lstStyle/>
        <a:p>
          <a:endParaRPr lang="ru-RU"/>
        </a:p>
      </dgm:t>
    </dgm:pt>
    <dgm:pt modelId="{37FA0F19-5046-4CA4-9806-78C4CFA291DE}" type="pres">
      <dgm:prSet presAssocID="{D87C036A-47E7-499A-ACB6-3CB3C4468F9A}" presName="linear" presStyleCnt="0">
        <dgm:presLayoutVars>
          <dgm:animLvl val="lvl"/>
          <dgm:resizeHandles val="exact"/>
        </dgm:presLayoutVars>
      </dgm:prSet>
      <dgm:spPr/>
      <dgm:t>
        <a:bodyPr/>
        <a:lstStyle/>
        <a:p>
          <a:endParaRPr lang="ru-RU"/>
        </a:p>
      </dgm:t>
    </dgm:pt>
    <dgm:pt modelId="{63DCBDE2-2DED-43E0-98BF-EE6B68DD5E33}" type="pres">
      <dgm:prSet presAssocID="{0C18ED05-C272-4E62-BBC6-2613E3E46A0F}" presName="parentText" presStyleLbl="node1" presStyleIdx="0" presStyleCnt="3">
        <dgm:presLayoutVars>
          <dgm:chMax val="0"/>
          <dgm:bulletEnabled val="1"/>
        </dgm:presLayoutVars>
      </dgm:prSet>
      <dgm:spPr/>
      <dgm:t>
        <a:bodyPr/>
        <a:lstStyle/>
        <a:p>
          <a:endParaRPr lang="ru-RU"/>
        </a:p>
      </dgm:t>
    </dgm:pt>
    <dgm:pt modelId="{2730F3C0-9BD5-4536-A464-86C20CB20F34}" type="pres">
      <dgm:prSet presAssocID="{11297620-97B8-4375-AD72-CEE992F6B5E9}" presName="spacer" presStyleCnt="0"/>
      <dgm:spPr/>
    </dgm:pt>
    <dgm:pt modelId="{F5709416-AD37-40D5-9A56-AF186357A2F4}" type="pres">
      <dgm:prSet presAssocID="{1D6E4EC4-B507-4BA1-9B59-5EB428833331}" presName="parentText" presStyleLbl="node1" presStyleIdx="1" presStyleCnt="3">
        <dgm:presLayoutVars>
          <dgm:chMax val="0"/>
          <dgm:bulletEnabled val="1"/>
        </dgm:presLayoutVars>
      </dgm:prSet>
      <dgm:spPr/>
      <dgm:t>
        <a:bodyPr/>
        <a:lstStyle/>
        <a:p>
          <a:endParaRPr lang="ru-RU"/>
        </a:p>
      </dgm:t>
    </dgm:pt>
    <dgm:pt modelId="{DAFC884F-44CD-417A-B34F-FB03890A3954}" type="pres">
      <dgm:prSet presAssocID="{CF701ED1-9B33-4255-8F75-0FF9802D6D02}" presName="spacer" presStyleCnt="0"/>
      <dgm:spPr/>
    </dgm:pt>
    <dgm:pt modelId="{86D192DC-A9B4-42AA-9952-19FCEF58312B}" type="pres">
      <dgm:prSet presAssocID="{8FB47B0E-75B1-4DAF-A0F9-10945D3EA884}" presName="parentText" presStyleLbl="node1" presStyleIdx="2" presStyleCnt="3">
        <dgm:presLayoutVars>
          <dgm:chMax val="0"/>
          <dgm:bulletEnabled val="1"/>
        </dgm:presLayoutVars>
      </dgm:prSet>
      <dgm:spPr/>
      <dgm:t>
        <a:bodyPr/>
        <a:lstStyle/>
        <a:p>
          <a:endParaRPr lang="ru-RU"/>
        </a:p>
      </dgm:t>
    </dgm:pt>
  </dgm:ptLst>
  <dgm:cxnLst>
    <dgm:cxn modelId="{4E21C5A7-76F2-4B54-B699-BB5B328FD04A}" type="presOf" srcId="{D87C036A-47E7-499A-ACB6-3CB3C4468F9A}" destId="{37FA0F19-5046-4CA4-9806-78C4CFA291DE}" srcOrd="0" destOrd="0" presId="urn:microsoft.com/office/officeart/2005/8/layout/vList2"/>
    <dgm:cxn modelId="{460854D2-BF4C-4710-8131-156CD45371D5}" srcId="{D87C036A-47E7-499A-ACB6-3CB3C4468F9A}" destId="{0C18ED05-C272-4E62-BBC6-2613E3E46A0F}" srcOrd="0" destOrd="0" parTransId="{D21080C5-F7EE-40D3-8862-2B7FA44ED2B0}" sibTransId="{11297620-97B8-4375-AD72-CEE992F6B5E9}"/>
    <dgm:cxn modelId="{BF0D5F69-EA90-4030-A601-1FA0F54B4F50}" type="presOf" srcId="{8FB47B0E-75B1-4DAF-A0F9-10945D3EA884}" destId="{86D192DC-A9B4-42AA-9952-19FCEF58312B}" srcOrd="0" destOrd="0" presId="urn:microsoft.com/office/officeart/2005/8/layout/vList2"/>
    <dgm:cxn modelId="{A6C4187D-FC3A-4CB7-9780-F309C983452B}" srcId="{D87C036A-47E7-499A-ACB6-3CB3C4468F9A}" destId="{8FB47B0E-75B1-4DAF-A0F9-10945D3EA884}" srcOrd="2" destOrd="0" parTransId="{20B99731-6772-4947-B58D-53E82E39F78F}" sibTransId="{05632048-0EE5-4DCD-8DBB-37F897D1EDD4}"/>
    <dgm:cxn modelId="{450301CE-5561-47F8-B9F4-DF86A6C7FD26}" type="presOf" srcId="{0C18ED05-C272-4E62-BBC6-2613E3E46A0F}" destId="{63DCBDE2-2DED-43E0-98BF-EE6B68DD5E33}" srcOrd="0" destOrd="0" presId="urn:microsoft.com/office/officeart/2005/8/layout/vList2"/>
    <dgm:cxn modelId="{8A747577-4746-4A88-A33C-4273AB2428E1}" type="presOf" srcId="{1D6E4EC4-B507-4BA1-9B59-5EB428833331}" destId="{F5709416-AD37-40D5-9A56-AF186357A2F4}" srcOrd="0" destOrd="0" presId="urn:microsoft.com/office/officeart/2005/8/layout/vList2"/>
    <dgm:cxn modelId="{7F8F82B3-19B3-4A98-9A3A-BA0C64401696}" srcId="{D87C036A-47E7-499A-ACB6-3CB3C4468F9A}" destId="{1D6E4EC4-B507-4BA1-9B59-5EB428833331}" srcOrd="1" destOrd="0" parTransId="{784F6D96-7D08-48B9-9193-F68405894DDA}" sibTransId="{CF701ED1-9B33-4255-8F75-0FF9802D6D02}"/>
    <dgm:cxn modelId="{D0EBBFD6-4409-4407-89CD-995E5F03B63A}" type="presParOf" srcId="{37FA0F19-5046-4CA4-9806-78C4CFA291DE}" destId="{63DCBDE2-2DED-43E0-98BF-EE6B68DD5E33}" srcOrd="0" destOrd="0" presId="urn:microsoft.com/office/officeart/2005/8/layout/vList2"/>
    <dgm:cxn modelId="{AB72CDE2-7985-4341-B162-7B0EA6ADC7EC}" type="presParOf" srcId="{37FA0F19-5046-4CA4-9806-78C4CFA291DE}" destId="{2730F3C0-9BD5-4536-A464-86C20CB20F34}" srcOrd="1" destOrd="0" presId="urn:microsoft.com/office/officeart/2005/8/layout/vList2"/>
    <dgm:cxn modelId="{E9BFB0CA-2902-47E4-B57C-5B6F3F0ABF39}" type="presParOf" srcId="{37FA0F19-5046-4CA4-9806-78C4CFA291DE}" destId="{F5709416-AD37-40D5-9A56-AF186357A2F4}" srcOrd="2" destOrd="0" presId="urn:microsoft.com/office/officeart/2005/8/layout/vList2"/>
    <dgm:cxn modelId="{E5634DA7-7FB6-4863-B5B2-16D8FC0F1086}" type="presParOf" srcId="{37FA0F19-5046-4CA4-9806-78C4CFA291DE}" destId="{DAFC884F-44CD-417A-B34F-FB03890A3954}" srcOrd="3" destOrd="0" presId="urn:microsoft.com/office/officeart/2005/8/layout/vList2"/>
    <dgm:cxn modelId="{3A8434FF-5064-4FEB-ADAF-CB7B78D2BADF}" type="presParOf" srcId="{37FA0F19-5046-4CA4-9806-78C4CFA291DE}" destId="{86D192DC-A9B4-42AA-9952-19FCEF58312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169791-D53B-4C89-9A4D-A2D6BD65B9F8}">
      <dsp:nvSpPr>
        <dsp:cNvPr id="0" name=""/>
        <dsp:cNvSpPr/>
      </dsp:nvSpPr>
      <dsp:spPr>
        <a:xfrm>
          <a:off x="0" y="20416"/>
          <a:ext cx="8229600" cy="1507603"/>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ru-RU" sz="2800" kern="1200" dirty="0" smtClean="0">
              <a:latin typeface="Times New Roman" pitchFamily="18" charset="0"/>
              <a:cs typeface="Times New Roman" pitchFamily="18" charset="0"/>
            </a:rPr>
            <a:t>1) работник и работодатель должны выразить свое согласие на расторжение трудового договора именно по соглашению сторон;</a:t>
          </a:r>
          <a:endParaRPr lang="ru-RU" sz="2800" kern="1200" dirty="0">
            <a:latin typeface="Times New Roman" pitchFamily="18" charset="0"/>
            <a:cs typeface="Times New Roman" pitchFamily="18" charset="0"/>
          </a:endParaRPr>
        </a:p>
      </dsp:txBody>
      <dsp:txXfrm>
        <a:off x="73595" y="94011"/>
        <a:ext cx="8082410" cy="1360413"/>
      </dsp:txXfrm>
    </dsp:sp>
    <dsp:sp modelId="{45D484A9-C5EE-41B0-B508-407B21DEBA06}">
      <dsp:nvSpPr>
        <dsp:cNvPr id="0" name=""/>
        <dsp:cNvSpPr/>
      </dsp:nvSpPr>
      <dsp:spPr>
        <a:xfrm>
          <a:off x="0" y="1712340"/>
          <a:ext cx="8229600" cy="1507603"/>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ru-RU" sz="2800" kern="1200" dirty="0" smtClean="0">
              <a:latin typeface="Times New Roman" pitchFamily="18" charset="0"/>
              <a:cs typeface="Times New Roman" pitchFamily="18" charset="0"/>
            </a:rPr>
            <a:t>2) согласие сторон должно быть выражено в письменной форме.</a:t>
          </a:r>
          <a:endParaRPr lang="ru-RU" sz="2800" kern="1200" dirty="0">
            <a:latin typeface="Times New Roman" pitchFamily="18" charset="0"/>
            <a:cs typeface="Times New Roman" pitchFamily="18" charset="0"/>
          </a:endParaRPr>
        </a:p>
      </dsp:txBody>
      <dsp:txXfrm>
        <a:off x="73595" y="1785935"/>
        <a:ext cx="8082410" cy="13604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DCBDE2-2DED-43E0-98BF-EE6B68DD5E33}">
      <dsp:nvSpPr>
        <dsp:cNvPr id="0" name=""/>
        <dsp:cNvSpPr/>
      </dsp:nvSpPr>
      <dsp:spPr>
        <a:xfrm>
          <a:off x="0" y="31573"/>
          <a:ext cx="8229600" cy="109980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9070" tIns="179070" rIns="179070" bIns="179070" numCol="1" spcCol="1270" anchor="ctr" anchorCtr="0">
          <a:noAutofit/>
        </a:bodyPr>
        <a:lstStyle/>
        <a:p>
          <a:pPr lvl="0" algn="l" defTabSz="2089150" rtl="0">
            <a:lnSpc>
              <a:spcPct val="90000"/>
            </a:lnSpc>
            <a:spcBef>
              <a:spcPct val="0"/>
            </a:spcBef>
            <a:spcAft>
              <a:spcPct val="35000"/>
            </a:spcAft>
          </a:pPr>
          <a:r>
            <a:rPr lang="ru-RU" sz="4700" kern="1200" dirty="0" smtClean="0">
              <a:latin typeface="Times New Roman" pitchFamily="18" charset="0"/>
              <a:cs typeface="Times New Roman" pitchFamily="18" charset="0"/>
            </a:rPr>
            <a:t>замечание;</a:t>
          </a:r>
          <a:endParaRPr lang="ru-RU" sz="4700" kern="1200" dirty="0">
            <a:latin typeface="Times New Roman" pitchFamily="18" charset="0"/>
            <a:cs typeface="Times New Roman" pitchFamily="18" charset="0"/>
          </a:endParaRPr>
        </a:p>
      </dsp:txBody>
      <dsp:txXfrm>
        <a:off x="53688" y="85261"/>
        <a:ext cx="8122224" cy="992424"/>
      </dsp:txXfrm>
    </dsp:sp>
    <dsp:sp modelId="{F5709416-AD37-40D5-9A56-AF186357A2F4}">
      <dsp:nvSpPr>
        <dsp:cNvPr id="0" name=""/>
        <dsp:cNvSpPr/>
      </dsp:nvSpPr>
      <dsp:spPr>
        <a:xfrm>
          <a:off x="0" y="1266733"/>
          <a:ext cx="8229600" cy="109980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9070" tIns="179070" rIns="179070" bIns="179070" numCol="1" spcCol="1270" anchor="ctr" anchorCtr="0">
          <a:noAutofit/>
        </a:bodyPr>
        <a:lstStyle/>
        <a:p>
          <a:pPr lvl="0" algn="l" defTabSz="2089150" rtl="0">
            <a:lnSpc>
              <a:spcPct val="90000"/>
            </a:lnSpc>
            <a:spcBef>
              <a:spcPct val="0"/>
            </a:spcBef>
            <a:spcAft>
              <a:spcPct val="35000"/>
            </a:spcAft>
          </a:pPr>
          <a:r>
            <a:rPr lang="ru-RU" sz="4700" kern="1200" dirty="0" smtClean="0">
              <a:latin typeface="Times New Roman" pitchFamily="18" charset="0"/>
              <a:cs typeface="Times New Roman" pitchFamily="18" charset="0"/>
            </a:rPr>
            <a:t>выговор;</a:t>
          </a:r>
          <a:endParaRPr lang="ru-RU" sz="4700" kern="1200" dirty="0">
            <a:latin typeface="Times New Roman" pitchFamily="18" charset="0"/>
            <a:cs typeface="Times New Roman" pitchFamily="18" charset="0"/>
          </a:endParaRPr>
        </a:p>
      </dsp:txBody>
      <dsp:txXfrm>
        <a:off x="53688" y="1320421"/>
        <a:ext cx="8122224" cy="992424"/>
      </dsp:txXfrm>
    </dsp:sp>
    <dsp:sp modelId="{86D192DC-A9B4-42AA-9952-19FCEF58312B}">
      <dsp:nvSpPr>
        <dsp:cNvPr id="0" name=""/>
        <dsp:cNvSpPr/>
      </dsp:nvSpPr>
      <dsp:spPr>
        <a:xfrm>
          <a:off x="0" y="2501893"/>
          <a:ext cx="8229600" cy="109980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9070" tIns="179070" rIns="179070" bIns="179070" numCol="1" spcCol="1270" anchor="ctr" anchorCtr="0">
          <a:noAutofit/>
        </a:bodyPr>
        <a:lstStyle/>
        <a:p>
          <a:pPr lvl="0" algn="l" defTabSz="2089150" rtl="0">
            <a:lnSpc>
              <a:spcPct val="90000"/>
            </a:lnSpc>
            <a:spcBef>
              <a:spcPct val="0"/>
            </a:spcBef>
            <a:spcAft>
              <a:spcPct val="35000"/>
            </a:spcAft>
          </a:pPr>
          <a:r>
            <a:rPr lang="ru-RU" sz="4700" kern="1200" dirty="0" smtClean="0">
              <a:latin typeface="Times New Roman" pitchFamily="18" charset="0"/>
              <a:cs typeface="Times New Roman" pitchFamily="18" charset="0"/>
            </a:rPr>
            <a:t>увольнение.</a:t>
          </a:r>
          <a:endParaRPr lang="ru-RU" sz="4700" kern="1200" dirty="0">
            <a:latin typeface="Times New Roman" pitchFamily="18" charset="0"/>
            <a:cs typeface="Times New Roman" pitchFamily="18" charset="0"/>
          </a:endParaRPr>
        </a:p>
      </dsp:txBody>
      <dsp:txXfrm>
        <a:off x="53688" y="2555581"/>
        <a:ext cx="8122224" cy="99242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ECB30E-3D5E-4F54-B4D8-4CFF4BBEED9B}" type="datetimeFigureOut">
              <a:rPr lang="ru-RU" smtClean="0"/>
              <a:t>16.11.2020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83D8D5-F733-4B1F-86AD-5F92B875598A}" type="slidenum">
              <a:rPr lang="ru-RU" smtClean="0"/>
              <a:t>‹#›</a:t>
            </a:fld>
            <a:endParaRPr lang="ru-RU"/>
          </a:p>
        </p:txBody>
      </p:sp>
    </p:spTree>
    <p:extLst>
      <p:ext uri="{BB962C8B-B14F-4D97-AF65-F5344CB8AC3E}">
        <p14:creationId xmlns:p14="http://schemas.microsoft.com/office/powerpoint/2010/main" val="244388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A83D8D5-F733-4B1F-86AD-5F92B875598A}" type="slidenum">
              <a:rPr lang="ru-RU" smtClean="0"/>
              <a:t>23</a:t>
            </a:fld>
            <a:endParaRPr lang="ru-RU"/>
          </a:p>
        </p:txBody>
      </p:sp>
    </p:spTree>
    <p:extLst>
      <p:ext uri="{BB962C8B-B14F-4D97-AF65-F5344CB8AC3E}">
        <p14:creationId xmlns:p14="http://schemas.microsoft.com/office/powerpoint/2010/main" val="727748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16.11.2020</a:t>
            </a:fld>
            <a:endParaRPr lang="ru-RU"/>
          </a:p>
        </p:txBody>
      </p:sp>
      <p:sp>
        <p:nvSpPr>
          <p:cNvPr id="8" name="Slide Number Placeholder 7"/>
          <p:cNvSpPr>
            <a:spLocks noGrp="1"/>
          </p:cNvSpPr>
          <p:nvPr>
            <p:ph type="sldNum" sz="quarter" idx="11"/>
          </p:nvPr>
        </p:nvSpPr>
        <p:spPr/>
        <p:txBody>
          <a:bodyPr/>
          <a:lstStyle/>
          <a:p>
            <a:fld id="{B19B0651-EE4F-4900-A07F-96A6BFA9D0F0}"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16.11.2020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16.11.2020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10"/>
          </p:nvPr>
        </p:nvSpPr>
        <p:spPr/>
        <p:txBody>
          <a:bodyPr/>
          <a:lstStyle/>
          <a:p>
            <a:fld id="{B4C71EC6-210F-42DE-9C53-41977AD35B3D}" type="datetimeFigureOut">
              <a:rPr lang="ru-RU" smtClean="0"/>
              <a:t>16.11.2020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16.11.2020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5" name="Date Placeholder 4"/>
          <p:cNvSpPr>
            <a:spLocks noGrp="1"/>
          </p:cNvSpPr>
          <p:nvPr>
            <p:ph type="dt" sz="half" idx="10"/>
          </p:nvPr>
        </p:nvSpPr>
        <p:spPr/>
        <p:txBody>
          <a:bodyPr/>
          <a:lstStyle/>
          <a:p>
            <a:fld id="{B4C71EC6-210F-42DE-9C53-41977AD35B3D}" type="datetimeFigureOut">
              <a:rPr lang="ru-RU" smtClean="0"/>
              <a:t>16.11.2020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365760" y="1600200"/>
            <a:ext cx="4041648" cy="45262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B4C71EC6-210F-42DE-9C53-41977AD35B3D}" type="datetimeFigureOut">
              <a:rPr lang="ru-RU" smtClean="0"/>
              <a:t>16.11.2020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1" name="Content Placeholder 10"/>
          <p:cNvSpPr>
            <a:spLocks noGrp="1"/>
          </p:cNvSpPr>
          <p:nvPr>
            <p:ph sz="quarter" idx="13"/>
          </p:nvPr>
        </p:nvSpPr>
        <p:spPr>
          <a:xfrm>
            <a:off x="457200" y="2212848"/>
            <a:ext cx="4041648"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16.11.2020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16.11.2020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16.11.2020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16.11.2020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4C71EC6-210F-42DE-9C53-41977AD35B3D}" type="datetimeFigureOut">
              <a:rPr lang="ru-RU" smtClean="0"/>
              <a:t>16.11.2020</a:t>
            </a:fld>
            <a:endParaRPr lang="ru-RU"/>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ru-RU"/>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19B0651-EE4F-4900-A07F-96A6BFA9D0F0}" type="slidenum">
              <a:rPr lang="ru-RU" smtClean="0"/>
              <a:t>‹#›</a:t>
            </a:fld>
            <a:endParaRPr lang="ru-RU"/>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357" r:id="rId1"/>
    <p:sldLayoutId id="2147484358" r:id="rId2"/>
    <p:sldLayoutId id="2147484359" r:id="rId3"/>
    <p:sldLayoutId id="2147484360" r:id="rId4"/>
    <p:sldLayoutId id="2147484361" r:id="rId5"/>
    <p:sldLayoutId id="2147484362" r:id="rId6"/>
    <p:sldLayoutId id="2147484363" r:id="rId7"/>
    <p:sldLayoutId id="2147484364" r:id="rId8"/>
    <p:sldLayoutId id="2147484365" r:id="rId9"/>
    <p:sldLayoutId id="2147484366" r:id="rId10"/>
    <p:sldLayoutId id="2147484367"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060848"/>
            <a:ext cx="7772400" cy="2160240"/>
          </a:xfrm>
        </p:spPr>
        <p:txBody>
          <a:bodyPr>
            <a:normAutofit/>
          </a:bodyPr>
          <a:lstStyle/>
          <a:p>
            <a:r>
              <a:rPr lang="ru-RU" sz="4800" b="1" dirty="0" smtClean="0">
                <a:effectLst/>
                <a:latin typeface="Times New Roman" pitchFamily="18" charset="0"/>
                <a:cs typeface="Times New Roman" pitchFamily="18" charset="0"/>
              </a:rPr>
              <a:t>Прекращение </a:t>
            </a:r>
            <a:r>
              <a:rPr lang="ru-RU" sz="4800" b="1" dirty="0">
                <a:effectLst/>
                <a:latin typeface="Times New Roman" pitchFamily="18" charset="0"/>
                <a:cs typeface="Times New Roman" pitchFamily="18" charset="0"/>
              </a:rPr>
              <a:t>трудового договора</a:t>
            </a:r>
            <a:endParaRPr lang="ru-RU" sz="4800"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37035386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457200" y="332656"/>
            <a:ext cx="8229600" cy="5793507"/>
          </a:xfrm>
        </p:spPr>
        <p:txBody>
          <a:bodyPr>
            <a:normAutofit fontScale="85000" lnSpcReduction="20000"/>
          </a:bodyPr>
          <a:lstStyle/>
          <a:p>
            <a:pPr algn="ctr"/>
            <a:r>
              <a:rPr lang="ru-RU" b="1" u="sng" dirty="0">
                <a:solidFill>
                  <a:schemeClr val="tx2">
                    <a:lumMod val="75000"/>
                  </a:schemeClr>
                </a:solidFill>
                <a:latin typeface="Times New Roman" pitchFamily="18" charset="0"/>
                <a:cs typeface="Times New Roman" pitchFamily="18" charset="0"/>
              </a:rPr>
              <a:t>Порядок расторжения срочного трудового договора регулируется п. 2 ст. 77, ст. 79 и 261 Трудового кодекса РФ</a:t>
            </a:r>
            <a:r>
              <a:rPr lang="ru-RU" b="1" u="sng" dirty="0" smtClean="0">
                <a:solidFill>
                  <a:schemeClr val="tx2">
                    <a:lumMod val="75000"/>
                  </a:schemeClr>
                </a:solidFill>
                <a:latin typeface="Times New Roman" pitchFamily="18" charset="0"/>
                <a:cs typeface="Times New Roman" pitchFamily="18" charset="0"/>
              </a:rPr>
              <a:t>.</a:t>
            </a:r>
          </a:p>
          <a:p>
            <a:pPr marL="0" indent="0" algn="ctr">
              <a:buNone/>
            </a:pPr>
            <a:endParaRPr lang="ru-RU" b="1" u="sng" dirty="0">
              <a:solidFill>
                <a:schemeClr val="tx2">
                  <a:lumMod val="75000"/>
                </a:schemeClr>
              </a:solidFill>
              <a:latin typeface="Times New Roman" pitchFamily="18" charset="0"/>
              <a:cs typeface="Times New Roman" pitchFamily="18" charset="0"/>
            </a:endParaRPr>
          </a:p>
          <a:p>
            <a:pPr algn="just"/>
            <a:r>
              <a:rPr lang="ru-RU" dirty="0">
                <a:solidFill>
                  <a:schemeClr val="bg2">
                    <a:lumMod val="25000"/>
                  </a:schemeClr>
                </a:solidFill>
                <a:latin typeface="Times New Roman" pitchFamily="18" charset="0"/>
                <a:cs typeface="Times New Roman" pitchFamily="18" charset="0"/>
              </a:rPr>
              <a:t>Срочный трудовой договор </a:t>
            </a:r>
            <a:r>
              <a:rPr lang="ru-RU" b="1" i="1" dirty="0">
                <a:solidFill>
                  <a:schemeClr val="tx2">
                    <a:lumMod val="75000"/>
                  </a:schemeClr>
                </a:solidFill>
                <a:latin typeface="Times New Roman" pitchFamily="18" charset="0"/>
                <a:cs typeface="Times New Roman" pitchFamily="18" charset="0"/>
              </a:rPr>
              <a:t>расторгается с истечением его срока</a:t>
            </a:r>
            <a:r>
              <a:rPr lang="ru-RU" dirty="0">
                <a:solidFill>
                  <a:schemeClr val="bg2">
                    <a:lumMod val="25000"/>
                  </a:schemeClr>
                </a:solidFill>
                <a:latin typeface="Times New Roman" pitchFamily="18" charset="0"/>
                <a:cs typeface="Times New Roman" pitchFamily="18" charset="0"/>
              </a:rPr>
              <a:t>, кроме случаев, когда ни одна из сторон не  потребовала расторжения этого договора в связи с  истечением его срока и трудовые отношения продолжаются.</a:t>
            </a:r>
          </a:p>
          <a:p>
            <a:pPr algn="just"/>
            <a:r>
              <a:rPr lang="ru-RU" dirty="0" smtClean="0">
                <a:solidFill>
                  <a:schemeClr val="bg2">
                    <a:lumMod val="25000"/>
                  </a:schemeClr>
                </a:solidFill>
                <a:latin typeface="Times New Roman" pitchFamily="18" charset="0"/>
                <a:cs typeface="Times New Roman" pitchFamily="18" charset="0"/>
              </a:rPr>
              <a:t>Работодатель</a:t>
            </a:r>
            <a:r>
              <a:rPr lang="ru-RU" dirty="0">
                <a:solidFill>
                  <a:schemeClr val="bg2">
                    <a:lumMod val="25000"/>
                  </a:schemeClr>
                </a:solidFill>
                <a:latin typeface="Times New Roman" pitchFamily="18" charset="0"/>
                <a:cs typeface="Times New Roman" pitchFamily="18" charset="0"/>
              </a:rPr>
              <a:t>, желающий прекратить трудовые отношения, должен предупредить работника об этом </a:t>
            </a:r>
            <a:r>
              <a:rPr lang="ru-RU" b="1" i="1" dirty="0">
                <a:solidFill>
                  <a:schemeClr val="tx2">
                    <a:lumMod val="75000"/>
                  </a:schemeClr>
                </a:solidFill>
                <a:latin typeface="Times New Roman" pitchFamily="18" charset="0"/>
                <a:cs typeface="Times New Roman" pitchFamily="18" charset="0"/>
              </a:rPr>
              <a:t>не менее чем за три дня</a:t>
            </a:r>
            <a:r>
              <a:rPr lang="ru-RU" dirty="0">
                <a:solidFill>
                  <a:schemeClr val="bg2">
                    <a:lumMod val="25000"/>
                  </a:schemeClr>
                </a:solidFill>
                <a:latin typeface="Times New Roman" pitchFamily="18" charset="0"/>
                <a:cs typeface="Times New Roman" pitchFamily="18" charset="0"/>
              </a:rPr>
              <a:t>, а затем издать приказ (распоряжение) о его увольнении на основании п. 2 ст. 77 ТК РФ (истечение срока трудового договора).</a:t>
            </a:r>
          </a:p>
          <a:p>
            <a:pPr algn="just"/>
            <a:r>
              <a:rPr lang="ru-RU" dirty="0">
                <a:solidFill>
                  <a:schemeClr val="bg2">
                    <a:lumMod val="25000"/>
                  </a:schemeClr>
                </a:solidFill>
                <a:latin typeface="Times New Roman" pitchFamily="18" charset="0"/>
                <a:cs typeface="Times New Roman" pitchFamily="18" charset="0"/>
              </a:rPr>
              <a:t>Если срок трудового договора определен не периодом времени, а сроком выполнения определенной работы, </a:t>
            </a:r>
            <a:r>
              <a:rPr lang="ru-RU" b="1" i="1" dirty="0">
                <a:solidFill>
                  <a:schemeClr val="tx2">
                    <a:lumMod val="75000"/>
                  </a:schemeClr>
                </a:solidFill>
                <a:latin typeface="Times New Roman" pitchFamily="18" charset="0"/>
                <a:cs typeface="Times New Roman" pitchFamily="18" charset="0"/>
              </a:rPr>
              <a:t>основанием его расторжения будет являться завершение этой работы</a:t>
            </a:r>
            <a:r>
              <a:rPr lang="ru-RU" dirty="0">
                <a:solidFill>
                  <a:schemeClr val="bg2">
                    <a:lumMod val="25000"/>
                  </a:schemeClr>
                </a:solidFill>
                <a:latin typeface="Times New Roman" pitchFamily="18" charset="0"/>
                <a:cs typeface="Times New Roman" pitchFamily="18" charset="0"/>
              </a:rPr>
              <a:t>. Трудовой договор в этом случае расторгается с даты, с которой работа признается выполненной (завершенной). При заключении трудового договора на время исполнения обязанностей отсутствующего работника днем его окончания (расторжения) будет день выхода отсутствующего работника на работу.</a:t>
            </a:r>
          </a:p>
          <a:p>
            <a:pPr algn="just"/>
            <a:r>
              <a:rPr lang="ru-RU" dirty="0">
                <a:solidFill>
                  <a:schemeClr val="bg2">
                    <a:lumMod val="25000"/>
                  </a:schemeClr>
                </a:solidFill>
                <a:latin typeface="Times New Roman" pitchFamily="18" charset="0"/>
                <a:cs typeface="Times New Roman" pitchFamily="18" charset="0"/>
              </a:rPr>
              <a:t>Если трудовой договор заключен на время выполнения сезонных работ, </a:t>
            </a:r>
            <a:r>
              <a:rPr lang="ru-RU" b="1" i="1" dirty="0">
                <a:solidFill>
                  <a:schemeClr val="tx2">
                    <a:lumMod val="75000"/>
                  </a:schemeClr>
                </a:solidFill>
                <a:latin typeface="Times New Roman" pitchFamily="18" charset="0"/>
                <a:cs typeface="Times New Roman" pitchFamily="18" charset="0"/>
              </a:rPr>
              <a:t>основанием его расторжения будет окончание </a:t>
            </a:r>
            <a:r>
              <a:rPr lang="ru-RU" b="1" i="1" dirty="0" smtClean="0">
                <a:solidFill>
                  <a:schemeClr val="tx2">
                    <a:lumMod val="75000"/>
                  </a:schemeClr>
                </a:solidFill>
                <a:latin typeface="Times New Roman" pitchFamily="18" charset="0"/>
                <a:cs typeface="Times New Roman" pitchFamily="18" charset="0"/>
              </a:rPr>
              <a:t>сезона.</a:t>
            </a:r>
            <a:endParaRPr lang="ru-RU" dirty="0"/>
          </a:p>
        </p:txBody>
      </p:sp>
    </p:spTree>
    <p:extLst>
      <p:ext uri="{BB962C8B-B14F-4D97-AF65-F5344CB8AC3E}">
        <p14:creationId xmlns:p14="http://schemas.microsoft.com/office/powerpoint/2010/main" val="32863221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916832"/>
            <a:ext cx="7772400" cy="2520280"/>
          </a:xfrm>
        </p:spPr>
        <p:txBody>
          <a:bodyPr/>
          <a:lstStyle/>
          <a:p>
            <a:r>
              <a:rPr lang="ru-RU" sz="5400" b="1" dirty="0" smtClean="0">
                <a:effectLst/>
                <a:latin typeface="Times New Roman" pitchFamily="18" charset="0"/>
                <a:cs typeface="Times New Roman" pitchFamily="18" charset="0"/>
              </a:rPr>
              <a:t>Расторжение </a:t>
            </a:r>
            <a:r>
              <a:rPr lang="ru-RU" sz="5400" b="1" dirty="0">
                <a:effectLst/>
                <a:latin typeface="Times New Roman" pitchFamily="18" charset="0"/>
                <a:cs typeface="Times New Roman" pitchFamily="18" charset="0"/>
              </a:rPr>
              <a:t>трудового договора по инициативе </a:t>
            </a:r>
            <a:r>
              <a:rPr lang="ru-RU" sz="5400" b="1" dirty="0" smtClean="0">
                <a:effectLst/>
                <a:latin typeface="Times New Roman" pitchFamily="18" charset="0"/>
                <a:cs typeface="Times New Roman" pitchFamily="18" charset="0"/>
              </a:rPr>
              <a:t>работника</a:t>
            </a:r>
            <a:endParaRPr lang="ru-RU" sz="5400" dirty="0">
              <a:latin typeface="Times New Roman" pitchFamily="18" charset="0"/>
              <a:cs typeface="Times New Roman" pitchFamily="18" charset="0"/>
            </a:endParaRPr>
          </a:p>
        </p:txBody>
      </p:sp>
    </p:spTree>
    <p:extLst>
      <p:ext uri="{BB962C8B-B14F-4D97-AF65-F5344CB8AC3E}">
        <p14:creationId xmlns:p14="http://schemas.microsoft.com/office/powerpoint/2010/main" val="4148617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192688"/>
          </a:xfrm>
        </p:spPr>
        <p:txBody>
          <a:bodyPr>
            <a:normAutofit fontScale="77500" lnSpcReduction="20000"/>
          </a:bodyPr>
          <a:lstStyle/>
          <a:p>
            <a:pPr algn="ctr"/>
            <a:r>
              <a:rPr lang="ru-RU" sz="2600" b="1" u="sng" dirty="0">
                <a:solidFill>
                  <a:schemeClr val="tx2">
                    <a:lumMod val="75000"/>
                  </a:schemeClr>
                </a:solidFill>
                <a:latin typeface="Times New Roman" pitchFamily="18" charset="0"/>
                <a:cs typeface="Times New Roman" pitchFamily="18" charset="0"/>
              </a:rPr>
              <a:t>Общие правила расторжения трудового договора по инициативе работника установлены ст. 80 Трудового кодекса РФ</a:t>
            </a:r>
            <a:r>
              <a:rPr lang="ru-RU" sz="2600" b="1" u="sng" dirty="0" smtClean="0">
                <a:solidFill>
                  <a:schemeClr val="tx2">
                    <a:lumMod val="75000"/>
                  </a:schemeClr>
                </a:solidFill>
                <a:latin typeface="Times New Roman" pitchFamily="18" charset="0"/>
                <a:cs typeface="Times New Roman" pitchFamily="18" charset="0"/>
              </a:rPr>
              <a:t>.</a:t>
            </a:r>
          </a:p>
          <a:p>
            <a:pPr marL="0" indent="0" algn="ctr">
              <a:buNone/>
            </a:pPr>
            <a:endParaRPr lang="ru-RU" sz="2600" b="1" u="sng" dirty="0">
              <a:solidFill>
                <a:schemeClr val="tx2">
                  <a:lumMod val="75000"/>
                </a:schemeClr>
              </a:solidFill>
              <a:latin typeface="Times New Roman" pitchFamily="18" charset="0"/>
              <a:cs typeface="Times New Roman" pitchFamily="18" charset="0"/>
            </a:endParaRPr>
          </a:p>
          <a:p>
            <a:pPr algn="just"/>
            <a:r>
              <a:rPr lang="ru-RU" sz="2600" dirty="0" smtClean="0">
                <a:solidFill>
                  <a:schemeClr val="bg2">
                    <a:lumMod val="25000"/>
                  </a:schemeClr>
                </a:solidFill>
                <a:latin typeface="Times New Roman" pitchFamily="18" charset="0"/>
                <a:cs typeface="Times New Roman" pitchFamily="18" charset="0"/>
              </a:rPr>
              <a:t>Возможность </a:t>
            </a:r>
            <a:r>
              <a:rPr lang="ru-RU" sz="2600" dirty="0">
                <a:solidFill>
                  <a:schemeClr val="bg2">
                    <a:lumMod val="25000"/>
                  </a:schemeClr>
                </a:solidFill>
                <a:latin typeface="Times New Roman" pitchFamily="18" charset="0"/>
                <a:cs typeface="Times New Roman" pitchFamily="18" charset="0"/>
              </a:rPr>
              <a:t>расторгнуть срочный трудовой договор по инициативе работника сегодня </a:t>
            </a:r>
            <a:r>
              <a:rPr lang="ru-RU" sz="2600" b="1" i="1" dirty="0">
                <a:solidFill>
                  <a:schemeClr val="tx2">
                    <a:lumMod val="75000"/>
                  </a:schemeClr>
                </a:solidFill>
                <a:latin typeface="Times New Roman" pitchFamily="18" charset="0"/>
                <a:cs typeface="Times New Roman" pitchFamily="18" charset="0"/>
              </a:rPr>
              <a:t>не связана с наличием уважительных причин</a:t>
            </a:r>
            <a:r>
              <a:rPr lang="ru-RU" sz="2600" dirty="0">
                <a:solidFill>
                  <a:schemeClr val="bg2">
                    <a:lumMod val="25000"/>
                  </a:schemeClr>
                </a:solidFill>
                <a:latin typeface="Times New Roman" pitchFamily="18" charset="0"/>
                <a:cs typeface="Times New Roman" pitchFamily="18" charset="0"/>
              </a:rPr>
              <a:t>. По общему правилу, закрепленному в ст. 80 Трудового кодекса РФ, работник вправе расторгнуть по собственному желанию любой трудовой договор и в любое время. </a:t>
            </a:r>
            <a:r>
              <a:rPr lang="ru-RU" sz="2600" b="1" i="1" dirty="0">
                <a:solidFill>
                  <a:schemeClr val="tx2">
                    <a:lumMod val="75000"/>
                  </a:schemeClr>
                </a:solidFill>
                <a:latin typeface="Times New Roman" pitchFamily="18" charset="0"/>
                <a:cs typeface="Times New Roman" pitchFamily="18" charset="0"/>
              </a:rPr>
              <a:t>Он обязан лишь письменно предупредить об этом работодателя за две недели</a:t>
            </a:r>
            <a:r>
              <a:rPr lang="ru-RU" sz="2600" dirty="0">
                <a:solidFill>
                  <a:schemeClr val="bg2">
                    <a:lumMod val="25000"/>
                  </a:schemeClr>
                </a:solidFill>
                <a:latin typeface="Times New Roman" pitchFamily="18" charset="0"/>
                <a:cs typeface="Times New Roman" pitchFamily="18" charset="0"/>
              </a:rPr>
              <a:t>. Для отдельных категорий работников установлены иные сроки предупреждения об увольнении. </a:t>
            </a:r>
            <a:endParaRPr lang="ru-RU" sz="2600" dirty="0" smtClean="0">
              <a:solidFill>
                <a:schemeClr val="bg2">
                  <a:lumMod val="25000"/>
                </a:schemeClr>
              </a:solidFill>
              <a:latin typeface="Times New Roman" pitchFamily="18" charset="0"/>
              <a:cs typeface="Times New Roman" pitchFamily="18" charset="0"/>
            </a:endParaRPr>
          </a:p>
          <a:p>
            <a:pPr algn="just"/>
            <a:r>
              <a:rPr lang="ru-RU" sz="2600" dirty="0">
                <a:solidFill>
                  <a:schemeClr val="bg2">
                    <a:lumMod val="25000"/>
                  </a:schemeClr>
                </a:solidFill>
                <a:latin typeface="Times New Roman" pitchFamily="18" charset="0"/>
                <a:cs typeface="Times New Roman" pitchFamily="18" charset="0"/>
              </a:rPr>
              <a:t>В соответствии с ч. 2 ст. 80 Трудового кодекса РФ по договоренности между работником и работодателем трудовой договор </a:t>
            </a:r>
            <a:r>
              <a:rPr lang="ru-RU" sz="2600" b="1" i="1" dirty="0">
                <a:solidFill>
                  <a:schemeClr val="tx2">
                    <a:lumMod val="75000"/>
                  </a:schemeClr>
                </a:solidFill>
                <a:latin typeface="Times New Roman" pitchFamily="18" charset="0"/>
                <a:cs typeface="Times New Roman" pitchFamily="18" charset="0"/>
              </a:rPr>
              <a:t>может быть расторгнут и до истечения установленного срока предупреждения</a:t>
            </a:r>
            <a:r>
              <a:rPr lang="ru-RU" sz="2600" dirty="0">
                <a:solidFill>
                  <a:schemeClr val="bg2">
                    <a:lumMod val="25000"/>
                  </a:schemeClr>
                </a:solidFill>
                <a:latin typeface="Times New Roman" pitchFamily="18" charset="0"/>
                <a:cs typeface="Times New Roman" pitchFamily="18" charset="0"/>
              </a:rPr>
              <a:t>.</a:t>
            </a:r>
          </a:p>
          <a:p>
            <a:pPr algn="just"/>
            <a:r>
              <a:rPr lang="ru-RU" sz="2600" dirty="0">
                <a:solidFill>
                  <a:schemeClr val="bg2">
                    <a:lumMod val="25000"/>
                  </a:schemeClr>
                </a:solidFill>
                <a:latin typeface="Times New Roman" pitchFamily="18" charset="0"/>
                <a:cs typeface="Times New Roman" pitchFamily="18" charset="0"/>
              </a:rPr>
              <a:t>Если работодатель не дал согласия на расторжение трудового договора до истечения срока предупреждения, работник обязан отрабатывать установленный срок</a:t>
            </a:r>
            <a:r>
              <a:rPr lang="ru-RU" sz="2600" dirty="0" smtClean="0">
                <a:solidFill>
                  <a:schemeClr val="bg2">
                    <a:lumMod val="25000"/>
                  </a:schemeClr>
                </a:solidFill>
                <a:latin typeface="Times New Roman" pitchFamily="18" charset="0"/>
                <a:cs typeface="Times New Roman" pitchFamily="18" charset="0"/>
              </a:rPr>
              <a:t>.</a:t>
            </a:r>
          </a:p>
          <a:p>
            <a:pPr algn="just"/>
            <a:r>
              <a:rPr lang="ru-RU" sz="2600" dirty="0">
                <a:solidFill>
                  <a:schemeClr val="bg2">
                    <a:lumMod val="25000"/>
                  </a:schemeClr>
                </a:solidFill>
                <a:latin typeface="Times New Roman" pitchFamily="18" charset="0"/>
                <a:cs typeface="Times New Roman" pitchFamily="18" charset="0"/>
              </a:rPr>
              <a:t>По истечении срока предупреждения </a:t>
            </a:r>
            <a:r>
              <a:rPr lang="ru-RU" sz="2600" b="1" i="1" dirty="0">
                <a:solidFill>
                  <a:schemeClr val="tx2">
                    <a:lumMod val="75000"/>
                  </a:schemeClr>
                </a:solidFill>
                <a:latin typeface="Times New Roman" pitchFamily="18" charset="0"/>
                <a:cs typeface="Times New Roman" pitchFamily="18" charset="0"/>
              </a:rPr>
              <a:t>работодатель не вправе задерживать работника</a:t>
            </a:r>
            <a:r>
              <a:rPr lang="ru-RU" sz="2600" dirty="0">
                <a:solidFill>
                  <a:schemeClr val="bg2">
                    <a:lumMod val="25000"/>
                  </a:schemeClr>
                </a:solidFill>
                <a:latin typeface="Times New Roman" pitchFamily="18" charset="0"/>
                <a:cs typeface="Times New Roman" pitchFamily="18" charset="0"/>
              </a:rPr>
              <a:t>. Никакие причины не могут служить для этого основанием.</a:t>
            </a:r>
          </a:p>
          <a:p>
            <a:pPr algn="just"/>
            <a:r>
              <a:rPr lang="ru-RU" sz="2600" dirty="0">
                <a:solidFill>
                  <a:schemeClr val="bg2">
                    <a:lumMod val="25000"/>
                  </a:schemeClr>
                </a:solidFill>
                <a:latin typeface="Times New Roman" pitchFamily="18" charset="0"/>
                <a:cs typeface="Times New Roman" pitchFamily="18" charset="0"/>
              </a:rPr>
              <a:t>В том случае, если работодатель по истечении срока предупреждения не уволил работника, </a:t>
            </a:r>
            <a:r>
              <a:rPr lang="ru-RU" sz="2600" b="1" i="1" dirty="0">
                <a:solidFill>
                  <a:schemeClr val="tx2">
                    <a:lumMod val="75000"/>
                  </a:schemeClr>
                </a:solidFill>
                <a:latin typeface="Times New Roman" pitchFamily="18" charset="0"/>
                <a:cs typeface="Times New Roman" pitchFamily="18" charset="0"/>
              </a:rPr>
              <a:t>он вправе не выходить на работу.</a:t>
            </a:r>
          </a:p>
          <a:p>
            <a:endParaRPr lang="ru-RU" dirty="0">
              <a:solidFill>
                <a:schemeClr val="tx2">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2323355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2856"/>
            <a:ext cx="7772400" cy="2376264"/>
          </a:xfrm>
        </p:spPr>
        <p:txBody>
          <a:bodyPr>
            <a:noAutofit/>
          </a:bodyPr>
          <a:lstStyle/>
          <a:p>
            <a:r>
              <a:rPr lang="ru-RU" sz="4800" b="1" dirty="0" smtClean="0">
                <a:effectLst/>
                <a:latin typeface="Times New Roman" pitchFamily="18" charset="0"/>
                <a:cs typeface="Times New Roman" pitchFamily="18" charset="0"/>
              </a:rPr>
              <a:t>Расторжение </a:t>
            </a:r>
            <a:r>
              <a:rPr lang="ru-RU" sz="4800" b="1" dirty="0">
                <a:effectLst/>
                <a:latin typeface="Times New Roman" pitchFamily="18" charset="0"/>
                <a:cs typeface="Times New Roman" pitchFamily="18" charset="0"/>
              </a:rPr>
              <a:t>трудового договора по инициативе работодателя</a:t>
            </a:r>
            <a:endParaRPr lang="ru-RU" sz="4800"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3396075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457200" y="332657"/>
            <a:ext cx="8229600" cy="3960439"/>
          </a:xfrm>
        </p:spPr>
        <p:txBody>
          <a:bodyPr>
            <a:normAutofit/>
          </a:bodyPr>
          <a:lstStyle/>
          <a:p>
            <a:pPr algn="just"/>
            <a:r>
              <a:rPr lang="ru-RU" b="1" u="sng" dirty="0">
                <a:solidFill>
                  <a:schemeClr val="tx2">
                    <a:lumMod val="75000"/>
                  </a:schemeClr>
                </a:solidFill>
                <a:latin typeface="Times New Roman" pitchFamily="18" charset="0"/>
                <a:cs typeface="Times New Roman" pitchFamily="18" charset="0"/>
              </a:rPr>
              <a:t>Перечень оснований  расторжения трудового договора по инициативе работодателя установлен ст. 81 Трудового кодекса </a:t>
            </a:r>
            <a:r>
              <a:rPr lang="ru-RU" b="1" u="sng" dirty="0" smtClean="0">
                <a:solidFill>
                  <a:schemeClr val="tx2">
                    <a:lumMod val="75000"/>
                  </a:schemeClr>
                </a:solidFill>
                <a:latin typeface="Times New Roman" pitchFamily="18" charset="0"/>
                <a:cs typeface="Times New Roman" pitchFamily="18" charset="0"/>
              </a:rPr>
              <a:t>РФ.</a:t>
            </a:r>
            <a:r>
              <a:rPr lang="ru-RU" b="1" dirty="0" smtClean="0">
                <a:solidFill>
                  <a:schemeClr val="tx2">
                    <a:lumMod val="75000"/>
                  </a:schemeClr>
                </a:solidFill>
                <a:latin typeface="Times New Roman" pitchFamily="18" charset="0"/>
                <a:cs typeface="Times New Roman" pitchFamily="18" charset="0"/>
              </a:rPr>
              <a:t> </a:t>
            </a:r>
            <a:r>
              <a:rPr lang="ru-RU" dirty="0" smtClean="0">
                <a:solidFill>
                  <a:schemeClr val="bg2">
                    <a:lumMod val="25000"/>
                  </a:schemeClr>
                </a:solidFill>
                <a:latin typeface="Times New Roman" pitchFamily="18" charset="0"/>
                <a:cs typeface="Times New Roman" pitchFamily="18" charset="0"/>
              </a:rPr>
              <a:t>Работодатель </a:t>
            </a:r>
            <a:r>
              <a:rPr lang="ru-RU" dirty="0">
                <a:solidFill>
                  <a:schemeClr val="bg2">
                    <a:lumMod val="25000"/>
                  </a:schemeClr>
                </a:solidFill>
                <a:latin typeface="Times New Roman" pitchFamily="18" charset="0"/>
                <a:cs typeface="Times New Roman" pitchFamily="18" charset="0"/>
              </a:rPr>
              <a:t>вправе уволить работника по своей инициативе только в тех случаях и по тем основаниям, которые предусмотрены законодательством. Увольнение работника без законных оснований или с нарушением установленных правил увольнения влечет за собой восстановление этого работника на работе с оплатой времени вынужденного прогула (ст. 394 ТК РФ).</a:t>
            </a:r>
          </a:p>
          <a:p>
            <a:endParaRPr lang="ru-RU" dirty="0"/>
          </a:p>
        </p:txBody>
      </p:sp>
    </p:spTree>
    <p:extLst>
      <p:ext uri="{BB962C8B-B14F-4D97-AF65-F5344CB8AC3E}">
        <p14:creationId xmlns:p14="http://schemas.microsoft.com/office/powerpoint/2010/main" val="1411150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0"/>
            <a:ext cx="8229600" cy="836712"/>
          </a:xfrm>
        </p:spPr>
        <p:txBody>
          <a:bodyPr/>
          <a:lstStyle/>
          <a:p>
            <a:pPr>
              <a:lnSpc>
                <a:spcPct val="100000"/>
              </a:lnSpc>
            </a:pPr>
            <a:r>
              <a:rPr lang="ru-RU" sz="2800" b="1" u="sng" dirty="0" smtClean="0">
                <a:effectLst/>
                <a:latin typeface="Times New Roman" pitchFamily="18" charset="0"/>
                <a:cs typeface="Times New Roman" pitchFamily="18" charset="0"/>
              </a:rPr>
              <a:t>Основания расторжения трудового договора по инициативе работодателя.</a:t>
            </a:r>
            <a:endParaRPr lang="ru-RU" sz="2800" b="1" u="sng" dirty="0">
              <a:effectLst/>
              <a:latin typeface="Times New Roman" pitchFamily="18" charset="0"/>
              <a:cs typeface="Times New Roman" pitchFamily="18" charset="0"/>
            </a:endParaRPr>
          </a:p>
        </p:txBody>
      </p:sp>
      <p:sp>
        <p:nvSpPr>
          <p:cNvPr id="3" name="Объект 2"/>
          <p:cNvSpPr>
            <a:spLocks noGrp="1"/>
          </p:cNvSpPr>
          <p:nvPr>
            <p:ph idx="1"/>
          </p:nvPr>
        </p:nvSpPr>
        <p:spPr>
          <a:xfrm>
            <a:off x="457200" y="908720"/>
            <a:ext cx="8229600" cy="5544616"/>
          </a:xfrm>
        </p:spPr>
        <p:txBody>
          <a:bodyPr>
            <a:normAutofit fontScale="62500" lnSpcReduction="20000"/>
          </a:bodyPr>
          <a:lstStyle/>
          <a:p>
            <a:pPr algn="just"/>
            <a:r>
              <a:rPr lang="ru-RU" dirty="0" smtClean="0">
                <a:solidFill>
                  <a:schemeClr val="bg2">
                    <a:lumMod val="25000"/>
                  </a:schemeClr>
                </a:solidFill>
                <a:latin typeface="Times New Roman" pitchFamily="18" charset="0"/>
                <a:cs typeface="Times New Roman" pitchFamily="18" charset="0"/>
              </a:rPr>
              <a:t>- </a:t>
            </a:r>
            <a:r>
              <a:rPr lang="ru-RU" b="1" dirty="0">
                <a:solidFill>
                  <a:schemeClr val="bg2">
                    <a:lumMod val="25000"/>
                  </a:schemeClr>
                </a:solidFill>
                <a:latin typeface="Times New Roman" pitchFamily="18" charset="0"/>
                <a:cs typeface="Times New Roman" pitchFamily="18" charset="0"/>
              </a:rPr>
              <a:t>Пункт 1 ст. 81 ТК РФ</a:t>
            </a:r>
            <a:r>
              <a:rPr lang="ru-RU" dirty="0">
                <a:solidFill>
                  <a:schemeClr val="bg2">
                    <a:lumMod val="25000"/>
                  </a:schemeClr>
                </a:solidFill>
                <a:latin typeface="Times New Roman" pitchFamily="18" charset="0"/>
                <a:cs typeface="Times New Roman" pitchFamily="18" charset="0"/>
              </a:rPr>
              <a:t> – ликвидация организации либо прекращение деятельности работодателем – физическим лицом. </a:t>
            </a:r>
            <a:endParaRPr lang="ru-RU" dirty="0" smtClean="0">
              <a:solidFill>
                <a:schemeClr val="bg2">
                  <a:lumMod val="25000"/>
                </a:schemeClr>
              </a:solidFill>
              <a:latin typeface="Times New Roman" pitchFamily="18" charset="0"/>
              <a:cs typeface="Times New Roman" pitchFamily="18" charset="0"/>
            </a:endParaRPr>
          </a:p>
          <a:p>
            <a:pPr algn="just"/>
            <a:r>
              <a:rPr lang="ru-RU" dirty="0">
                <a:solidFill>
                  <a:schemeClr val="bg2">
                    <a:lumMod val="25000"/>
                  </a:schemeClr>
                </a:solidFill>
                <a:latin typeface="Times New Roman" pitchFamily="18" charset="0"/>
                <a:cs typeface="Times New Roman" pitchFamily="18" charset="0"/>
              </a:rPr>
              <a:t>- </a:t>
            </a:r>
            <a:r>
              <a:rPr lang="ru-RU" b="1" dirty="0">
                <a:solidFill>
                  <a:schemeClr val="bg2">
                    <a:lumMod val="25000"/>
                  </a:schemeClr>
                </a:solidFill>
                <a:latin typeface="Times New Roman" pitchFamily="18" charset="0"/>
                <a:cs typeface="Times New Roman" pitchFamily="18" charset="0"/>
              </a:rPr>
              <a:t>Пункт 2 ст. 81 ТК РФ</a:t>
            </a:r>
            <a:r>
              <a:rPr lang="ru-RU" dirty="0">
                <a:solidFill>
                  <a:schemeClr val="bg2">
                    <a:lumMod val="25000"/>
                  </a:schemeClr>
                </a:solidFill>
                <a:latin typeface="Times New Roman" pitchFamily="18" charset="0"/>
                <a:cs typeface="Times New Roman" pitchFamily="18" charset="0"/>
              </a:rPr>
              <a:t> – сокращение численности или штата работников организации. Под сокращением численности следует понимать фактическое уменьшение числа работников организации.</a:t>
            </a:r>
          </a:p>
          <a:p>
            <a:pPr algn="just"/>
            <a:r>
              <a:rPr lang="ru-RU" dirty="0">
                <a:solidFill>
                  <a:schemeClr val="bg2">
                    <a:lumMod val="25000"/>
                  </a:schemeClr>
                </a:solidFill>
                <a:latin typeface="Times New Roman" pitchFamily="18" charset="0"/>
                <a:cs typeface="Times New Roman" pitchFamily="18" charset="0"/>
              </a:rPr>
              <a:t>- </a:t>
            </a:r>
            <a:r>
              <a:rPr lang="ru-RU" b="1" dirty="0">
                <a:solidFill>
                  <a:schemeClr val="bg2">
                    <a:lumMod val="25000"/>
                  </a:schemeClr>
                </a:solidFill>
                <a:latin typeface="Times New Roman" pitchFamily="18" charset="0"/>
                <a:cs typeface="Times New Roman" pitchFamily="18" charset="0"/>
              </a:rPr>
              <a:t>Пункт 4 ст. 81 ТК РФ</a:t>
            </a:r>
            <a:r>
              <a:rPr lang="ru-RU" dirty="0">
                <a:solidFill>
                  <a:schemeClr val="bg2">
                    <a:lumMod val="25000"/>
                  </a:schemeClr>
                </a:solidFill>
                <a:latin typeface="Times New Roman" pitchFamily="18" charset="0"/>
                <a:cs typeface="Times New Roman" pitchFamily="18" charset="0"/>
              </a:rPr>
              <a:t> – смена собственника имущества организации (в отношении руководителя организации, его заместителей и главного бухгалтера).</a:t>
            </a:r>
          </a:p>
          <a:p>
            <a:pPr algn="just"/>
            <a:r>
              <a:rPr lang="ru-RU" dirty="0">
                <a:solidFill>
                  <a:schemeClr val="bg2">
                    <a:lumMod val="25000"/>
                  </a:schemeClr>
                </a:solidFill>
                <a:latin typeface="Times New Roman" pitchFamily="18" charset="0"/>
                <a:cs typeface="Times New Roman" pitchFamily="18" charset="0"/>
              </a:rPr>
              <a:t>- </a:t>
            </a:r>
            <a:r>
              <a:rPr lang="ru-RU" b="1" dirty="0">
                <a:solidFill>
                  <a:schemeClr val="bg2">
                    <a:lumMod val="25000"/>
                  </a:schemeClr>
                </a:solidFill>
                <a:latin typeface="Times New Roman" pitchFamily="18" charset="0"/>
                <a:cs typeface="Times New Roman" pitchFamily="18" charset="0"/>
              </a:rPr>
              <a:t>Пункт 5 ст. 81 ТК РФ</a:t>
            </a:r>
            <a:r>
              <a:rPr lang="ru-RU" dirty="0">
                <a:solidFill>
                  <a:schemeClr val="bg2">
                    <a:lumMod val="25000"/>
                  </a:schemeClr>
                </a:solidFill>
                <a:latin typeface="Times New Roman" pitchFamily="18" charset="0"/>
                <a:cs typeface="Times New Roman" pitchFamily="18" charset="0"/>
              </a:rPr>
              <a:t> – неоднократное неисполнение работником без уважительных причин трудовых обязанностей, если он имеет дисциплинарное взыскание.</a:t>
            </a:r>
          </a:p>
          <a:p>
            <a:pPr algn="just"/>
            <a:r>
              <a:rPr lang="ru-RU" dirty="0">
                <a:solidFill>
                  <a:schemeClr val="bg2">
                    <a:lumMod val="25000"/>
                  </a:schemeClr>
                </a:solidFill>
                <a:latin typeface="Times New Roman" pitchFamily="18" charset="0"/>
                <a:cs typeface="Times New Roman" pitchFamily="18" charset="0"/>
              </a:rPr>
              <a:t>- </a:t>
            </a:r>
            <a:r>
              <a:rPr lang="ru-RU" b="1" dirty="0">
                <a:solidFill>
                  <a:schemeClr val="bg2">
                    <a:lumMod val="25000"/>
                  </a:schemeClr>
                </a:solidFill>
                <a:latin typeface="Times New Roman" pitchFamily="18" charset="0"/>
                <a:cs typeface="Times New Roman" pitchFamily="18" charset="0"/>
              </a:rPr>
              <a:t>Пункт 6 ст. 81 ТК РФ</a:t>
            </a:r>
            <a:r>
              <a:rPr lang="ru-RU" dirty="0">
                <a:solidFill>
                  <a:schemeClr val="bg2">
                    <a:lumMod val="25000"/>
                  </a:schemeClr>
                </a:solidFill>
                <a:latin typeface="Times New Roman" pitchFamily="18" charset="0"/>
                <a:cs typeface="Times New Roman" pitchFamily="18" charset="0"/>
              </a:rPr>
              <a:t> – однократное грубое нарушение работником трудовых обязанностей.</a:t>
            </a:r>
          </a:p>
          <a:p>
            <a:pPr algn="just"/>
            <a:r>
              <a:rPr lang="ru-RU" dirty="0">
                <a:solidFill>
                  <a:schemeClr val="bg2">
                    <a:lumMod val="25000"/>
                  </a:schemeClr>
                </a:solidFill>
                <a:latin typeface="Times New Roman" pitchFamily="18" charset="0"/>
                <a:cs typeface="Times New Roman" pitchFamily="18" charset="0"/>
              </a:rPr>
              <a:t>- </a:t>
            </a:r>
            <a:r>
              <a:rPr lang="ru-RU" b="1" dirty="0">
                <a:solidFill>
                  <a:schemeClr val="bg2">
                    <a:lumMod val="25000"/>
                  </a:schemeClr>
                </a:solidFill>
                <a:latin typeface="Times New Roman" pitchFamily="18" charset="0"/>
                <a:cs typeface="Times New Roman" pitchFamily="18" charset="0"/>
              </a:rPr>
              <a:t>Пункт 7 ст. 81 ТК РФ</a:t>
            </a:r>
            <a:r>
              <a:rPr lang="ru-RU" dirty="0">
                <a:solidFill>
                  <a:schemeClr val="bg2">
                    <a:lumMod val="25000"/>
                  </a:schemeClr>
                </a:solidFill>
                <a:latin typeface="Times New Roman" pitchFamily="18" charset="0"/>
                <a:cs typeface="Times New Roman" pitchFamily="18" charset="0"/>
              </a:rPr>
              <a:t> – совершение виновных действий работником, непосредственно обслуживающим денежные или товарные ценности, если эти действия дают основание для утраты доверия к нему со стороны работодателя.</a:t>
            </a:r>
          </a:p>
          <a:p>
            <a:pPr algn="just"/>
            <a:r>
              <a:rPr lang="ru-RU" dirty="0">
                <a:solidFill>
                  <a:schemeClr val="bg2">
                    <a:lumMod val="25000"/>
                  </a:schemeClr>
                </a:solidFill>
                <a:latin typeface="Times New Roman" pitchFamily="18" charset="0"/>
                <a:cs typeface="Times New Roman" pitchFamily="18" charset="0"/>
              </a:rPr>
              <a:t>- </a:t>
            </a:r>
            <a:r>
              <a:rPr lang="ru-RU" b="1" dirty="0">
                <a:solidFill>
                  <a:schemeClr val="bg2">
                    <a:lumMod val="25000"/>
                  </a:schemeClr>
                </a:solidFill>
                <a:latin typeface="Times New Roman" pitchFamily="18" charset="0"/>
                <a:cs typeface="Times New Roman" pitchFamily="18" charset="0"/>
              </a:rPr>
              <a:t>Пункт 8 ст. 81 ТК РФ</a:t>
            </a:r>
            <a:r>
              <a:rPr lang="ru-RU" dirty="0">
                <a:solidFill>
                  <a:schemeClr val="bg2">
                    <a:lumMod val="25000"/>
                  </a:schemeClr>
                </a:solidFill>
                <a:latin typeface="Times New Roman" pitchFamily="18" charset="0"/>
                <a:cs typeface="Times New Roman" pitchFamily="18" charset="0"/>
              </a:rPr>
              <a:t> – совершение работником, выполняющим воспитательные функции, аморального проступка, несовместимого с продолжением данной работы.</a:t>
            </a:r>
          </a:p>
          <a:p>
            <a:pPr algn="just"/>
            <a:r>
              <a:rPr lang="ru-RU" dirty="0">
                <a:solidFill>
                  <a:schemeClr val="bg2">
                    <a:lumMod val="25000"/>
                  </a:schemeClr>
                </a:solidFill>
                <a:latin typeface="Times New Roman" pitchFamily="18" charset="0"/>
                <a:cs typeface="Times New Roman" pitchFamily="18" charset="0"/>
              </a:rPr>
              <a:t>- </a:t>
            </a:r>
            <a:r>
              <a:rPr lang="ru-RU" b="1" dirty="0">
                <a:solidFill>
                  <a:schemeClr val="bg2">
                    <a:lumMod val="25000"/>
                  </a:schemeClr>
                </a:solidFill>
                <a:latin typeface="Times New Roman" pitchFamily="18" charset="0"/>
                <a:cs typeface="Times New Roman" pitchFamily="18" charset="0"/>
              </a:rPr>
              <a:t>Пункт 9 ст. 81 ТК РФ</a:t>
            </a:r>
            <a:r>
              <a:rPr lang="ru-RU" dirty="0">
                <a:solidFill>
                  <a:schemeClr val="bg2">
                    <a:lumMod val="25000"/>
                  </a:schemeClr>
                </a:solidFill>
                <a:latin typeface="Times New Roman" pitchFamily="18" charset="0"/>
                <a:cs typeface="Times New Roman" pitchFamily="18" charset="0"/>
              </a:rPr>
              <a:t> – принятие необоснованного решения руководителем организации (филиала, представительства), его заместителями и главным бухгалтером, повлекшего за собой нарушение сохранности имущества, неправомерное его использование или иной ущерб имуществу организации.</a:t>
            </a:r>
          </a:p>
          <a:p>
            <a:pPr algn="just"/>
            <a:r>
              <a:rPr lang="ru-RU" dirty="0">
                <a:solidFill>
                  <a:schemeClr val="bg2">
                    <a:lumMod val="25000"/>
                  </a:schemeClr>
                </a:solidFill>
                <a:latin typeface="Times New Roman" pitchFamily="18" charset="0"/>
                <a:cs typeface="Times New Roman" pitchFamily="18" charset="0"/>
              </a:rPr>
              <a:t>- </a:t>
            </a:r>
            <a:r>
              <a:rPr lang="ru-RU" b="1" dirty="0">
                <a:solidFill>
                  <a:schemeClr val="bg2">
                    <a:lumMod val="25000"/>
                  </a:schemeClr>
                </a:solidFill>
                <a:latin typeface="Times New Roman" pitchFamily="18" charset="0"/>
                <a:cs typeface="Times New Roman" pitchFamily="18" charset="0"/>
              </a:rPr>
              <a:t>Пункт 10 ст. 81 ТК РФ</a:t>
            </a:r>
            <a:r>
              <a:rPr lang="ru-RU" dirty="0">
                <a:solidFill>
                  <a:schemeClr val="bg2">
                    <a:lumMod val="25000"/>
                  </a:schemeClr>
                </a:solidFill>
                <a:latin typeface="Times New Roman" pitchFamily="18" charset="0"/>
                <a:cs typeface="Times New Roman" pitchFamily="18" charset="0"/>
              </a:rPr>
              <a:t> – однократное грубое нарушение руководителем организации (филиала, представительства), его заместителями своих трудовых обязанностей.</a:t>
            </a:r>
          </a:p>
          <a:p>
            <a:pPr algn="just"/>
            <a:r>
              <a:rPr lang="ru-RU" dirty="0">
                <a:solidFill>
                  <a:schemeClr val="bg2">
                    <a:lumMod val="25000"/>
                  </a:schemeClr>
                </a:solidFill>
                <a:latin typeface="Times New Roman" pitchFamily="18" charset="0"/>
                <a:cs typeface="Times New Roman" pitchFamily="18" charset="0"/>
              </a:rPr>
              <a:t>- </a:t>
            </a:r>
            <a:r>
              <a:rPr lang="ru-RU" b="1" dirty="0">
                <a:solidFill>
                  <a:schemeClr val="bg2">
                    <a:lumMod val="25000"/>
                  </a:schemeClr>
                </a:solidFill>
                <a:latin typeface="Times New Roman" pitchFamily="18" charset="0"/>
                <a:cs typeface="Times New Roman" pitchFamily="18" charset="0"/>
              </a:rPr>
              <a:t>Пункт 11 ст. 81 ТК РФ</a:t>
            </a:r>
            <a:r>
              <a:rPr lang="ru-RU" dirty="0">
                <a:solidFill>
                  <a:schemeClr val="bg2">
                    <a:lumMod val="25000"/>
                  </a:schemeClr>
                </a:solidFill>
                <a:latin typeface="Times New Roman" pitchFamily="18" charset="0"/>
                <a:cs typeface="Times New Roman" pitchFamily="18" charset="0"/>
              </a:rPr>
              <a:t> – представление работником работодателю подложенных документов или заведомо ложных сведений при заключении трудового договора.</a:t>
            </a:r>
          </a:p>
          <a:p>
            <a:pPr algn="just"/>
            <a:r>
              <a:rPr lang="ru-RU" dirty="0">
                <a:solidFill>
                  <a:schemeClr val="bg2">
                    <a:lumMod val="25000"/>
                  </a:schemeClr>
                </a:solidFill>
                <a:latin typeface="Times New Roman" pitchFamily="18" charset="0"/>
                <a:cs typeface="Times New Roman" pitchFamily="18" charset="0"/>
              </a:rPr>
              <a:t>- </a:t>
            </a:r>
            <a:r>
              <a:rPr lang="ru-RU" b="1" dirty="0">
                <a:solidFill>
                  <a:schemeClr val="bg2">
                    <a:lumMod val="25000"/>
                  </a:schemeClr>
                </a:solidFill>
                <a:latin typeface="Times New Roman" pitchFamily="18" charset="0"/>
                <a:cs typeface="Times New Roman" pitchFamily="18" charset="0"/>
              </a:rPr>
              <a:t>Пункт 13 ст. 81 ТК РФ</a:t>
            </a:r>
            <a:r>
              <a:rPr lang="ru-RU" dirty="0">
                <a:solidFill>
                  <a:schemeClr val="bg2">
                    <a:lumMod val="25000"/>
                  </a:schemeClr>
                </a:solidFill>
                <a:latin typeface="Times New Roman" pitchFamily="18" charset="0"/>
                <a:cs typeface="Times New Roman" pitchFamily="18" charset="0"/>
              </a:rPr>
              <a:t> – по основаниям, предусмотренным трудовым договором с руководителем организации, членами коллегиального исполнительного органа организации.</a:t>
            </a:r>
          </a:p>
          <a:p>
            <a:pPr algn="just"/>
            <a:r>
              <a:rPr lang="ru-RU" dirty="0" smtClean="0">
                <a:solidFill>
                  <a:schemeClr val="bg2">
                    <a:lumMod val="25000"/>
                  </a:schemeClr>
                </a:solidFill>
                <a:latin typeface="Times New Roman" pitchFamily="18" charset="0"/>
                <a:cs typeface="Times New Roman" pitchFamily="18" charset="0"/>
              </a:rPr>
              <a:t>- </a:t>
            </a:r>
            <a:r>
              <a:rPr lang="ru-RU" b="1" dirty="0" smtClean="0">
                <a:solidFill>
                  <a:schemeClr val="bg2">
                    <a:lumMod val="25000"/>
                  </a:schemeClr>
                </a:solidFill>
                <a:latin typeface="Times New Roman" pitchFamily="18" charset="0"/>
                <a:cs typeface="Times New Roman" pitchFamily="18" charset="0"/>
              </a:rPr>
              <a:t>Пункт 14 ст. 81 ТКРФ </a:t>
            </a:r>
            <a:r>
              <a:rPr lang="ru-RU" dirty="0" smtClean="0">
                <a:solidFill>
                  <a:schemeClr val="bg2">
                    <a:lumMod val="25000"/>
                  </a:schemeClr>
                </a:solidFill>
                <a:latin typeface="Times New Roman" pitchFamily="18" charset="0"/>
                <a:cs typeface="Times New Roman" pitchFamily="18" charset="0"/>
              </a:rPr>
              <a:t>- в </a:t>
            </a:r>
            <a:r>
              <a:rPr lang="ru-RU" dirty="0">
                <a:solidFill>
                  <a:schemeClr val="bg2">
                    <a:lumMod val="25000"/>
                  </a:schemeClr>
                </a:solidFill>
                <a:latin typeface="Times New Roman" pitchFamily="18" charset="0"/>
                <a:cs typeface="Times New Roman" pitchFamily="18" charset="0"/>
              </a:rPr>
              <a:t>других случаях, установленных настоящим Кодексом и иными федеральными законами.</a:t>
            </a:r>
          </a:p>
        </p:txBody>
      </p:sp>
    </p:spTree>
    <p:extLst>
      <p:ext uri="{BB962C8B-B14F-4D97-AF65-F5344CB8AC3E}">
        <p14:creationId xmlns:p14="http://schemas.microsoft.com/office/powerpoint/2010/main" val="27692742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412776"/>
          </a:xfrm>
        </p:spPr>
        <p:txBody>
          <a:bodyPr>
            <a:noAutofit/>
          </a:bodyPr>
          <a:lstStyle/>
          <a:p>
            <a:pPr>
              <a:lnSpc>
                <a:spcPct val="100000"/>
              </a:lnSpc>
            </a:pPr>
            <a:r>
              <a:rPr lang="ru-RU" sz="2800" b="1" u="sng" dirty="0">
                <a:effectLst/>
                <a:latin typeface="Times New Roman" pitchFamily="18" charset="0"/>
                <a:cs typeface="Times New Roman" pitchFamily="18" charset="0"/>
              </a:rPr>
              <a:t>Согласно ст. 261 Трудового кодекса РФ расторжение трудового договора по инициативе работодателя не допускается:</a:t>
            </a:r>
          </a:p>
        </p:txBody>
      </p:sp>
      <p:sp>
        <p:nvSpPr>
          <p:cNvPr id="3" name="Объект 2"/>
          <p:cNvSpPr>
            <a:spLocks noGrp="1"/>
          </p:cNvSpPr>
          <p:nvPr>
            <p:ph idx="1"/>
          </p:nvPr>
        </p:nvSpPr>
        <p:spPr/>
        <p:txBody>
          <a:bodyPr>
            <a:normAutofit/>
          </a:bodyPr>
          <a:lstStyle/>
          <a:p>
            <a:pPr lvl="0" algn="just"/>
            <a:r>
              <a:rPr lang="ru-RU" sz="2500" dirty="0" smtClean="0">
                <a:solidFill>
                  <a:schemeClr val="bg2">
                    <a:lumMod val="25000"/>
                  </a:schemeClr>
                </a:solidFill>
                <a:latin typeface="Times New Roman" pitchFamily="18" charset="0"/>
                <a:cs typeface="Times New Roman" pitchFamily="18" charset="0"/>
              </a:rPr>
              <a:t>с </a:t>
            </a:r>
            <a:r>
              <a:rPr lang="ru-RU" sz="2500" dirty="0">
                <a:solidFill>
                  <a:schemeClr val="bg2">
                    <a:lumMod val="25000"/>
                  </a:schemeClr>
                </a:solidFill>
                <a:latin typeface="Times New Roman" pitchFamily="18" charset="0"/>
                <a:cs typeface="Times New Roman" pitchFamily="18" charset="0"/>
              </a:rPr>
              <a:t>беременными женщинами, за исключением случаев ликвидации организации;</a:t>
            </a:r>
          </a:p>
          <a:p>
            <a:pPr lvl="0" algn="just"/>
            <a:r>
              <a:rPr lang="ru-RU" sz="2500" dirty="0">
                <a:solidFill>
                  <a:schemeClr val="bg2">
                    <a:lumMod val="25000"/>
                  </a:schemeClr>
                </a:solidFill>
                <a:latin typeface="Times New Roman" pitchFamily="18" charset="0"/>
                <a:cs typeface="Times New Roman" pitchFamily="18" charset="0"/>
              </a:rPr>
              <a:t>с женщинами, имеющими детей в возрасте до трех лет, одинокими матерями, воспитывающими ребенка в возрасте до 14 лет (ребенка-инвалида до 18 лет), другими лицами, воспитывающими указанных детей без матери (за исключением увольнения по п. 1, подп. «а» п. 3, п. 5 - 8, 10 и 11 ст. 81 Трудового кодекса РФ).</a:t>
            </a:r>
          </a:p>
          <a:p>
            <a:endParaRPr lang="ru-RU" dirty="0"/>
          </a:p>
        </p:txBody>
      </p:sp>
    </p:spTree>
    <p:extLst>
      <p:ext uri="{BB962C8B-B14F-4D97-AF65-F5344CB8AC3E}">
        <p14:creationId xmlns:p14="http://schemas.microsoft.com/office/powerpoint/2010/main" val="13909159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04665"/>
            <a:ext cx="8229600" cy="4320479"/>
          </a:xfrm>
        </p:spPr>
        <p:txBody>
          <a:bodyPr>
            <a:normAutofit lnSpcReduction="10000"/>
          </a:bodyPr>
          <a:lstStyle/>
          <a:p>
            <a:pPr algn="just"/>
            <a:r>
              <a:rPr lang="ru-RU" dirty="0">
                <a:solidFill>
                  <a:schemeClr val="bg2">
                    <a:lumMod val="25000"/>
                  </a:schemeClr>
                </a:solidFill>
                <a:latin typeface="Times New Roman" pitchFamily="18" charset="0"/>
                <a:cs typeface="Times New Roman" pitchFamily="18" charset="0"/>
              </a:rPr>
              <a:t>Согласно ст. 269 Трудового кодекса РФ расторжение трудового договора с работниками в возрасте до 18 лет по инициативе работодателя (за исключением случая ликвидации организации) помимо соблюдения общего порядка допускается только с согласия соответствующей </a:t>
            </a:r>
            <a:r>
              <a:rPr lang="ru-RU" b="1" i="1" dirty="0">
                <a:solidFill>
                  <a:schemeClr val="tx2">
                    <a:lumMod val="75000"/>
                  </a:schemeClr>
                </a:solidFill>
                <a:latin typeface="Times New Roman" pitchFamily="18" charset="0"/>
                <a:cs typeface="Times New Roman" pitchFamily="18" charset="0"/>
              </a:rPr>
              <a:t>государственной инспекции труда и комиссии по делам несовершеннолетних и защите их прав.</a:t>
            </a:r>
          </a:p>
          <a:p>
            <a:pPr algn="just"/>
            <a:r>
              <a:rPr lang="ru-RU" dirty="0">
                <a:solidFill>
                  <a:schemeClr val="bg2">
                    <a:lumMod val="25000"/>
                  </a:schemeClr>
                </a:solidFill>
                <a:latin typeface="Times New Roman" pitchFamily="18" charset="0"/>
                <a:cs typeface="Times New Roman" pitchFamily="18" charset="0"/>
              </a:rPr>
              <a:t>Увольнение работников, являющихся членами профсоюза, по п. 2, п. 3 и п. 5 ст. 81 Трудового кодекса РФ производится </a:t>
            </a:r>
            <a:r>
              <a:rPr lang="ru-RU" b="1" i="1" dirty="0">
                <a:solidFill>
                  <a:schemeClr val="tx2">
                    <a:lumMod val="75000"/>
                  </a:schemeClr>
                </a:solidFill>
                <a:latin typeface="Times New Roman" pitchFamily="18" charset="0"/>
                <a:cs typeface="Times New Roman" pitchFamily="18" charset="0"/>
              </a:rPr>
              <a:t>с учетом мотивированного мнения выборного профсоюзного органа</a:t>
            </a:r>
            <a:r>
              <a:rPr lang="ru-RU" dirty="0">
                <a:solidFill>
                  <a:schemeClr val="bg2">
                    <a:lumMod val="25000"/>
                  </a:schemeClr>
                </a:solidFill>
                <a:latin typeface="Times New Roman" pitchFamily="18" charset="0"/>
                <a:cs typeface="Times New Roman" pitchFamily="18" charset="0"/>
              </a:rPr>
              <a:t> данной организации в соответствии со ст. 373 Трудового кодекса РФ.</a:t>
            </a:r>
          </a:p>
          <a:p>
            <a:endParaRPr lang="ru-RU" dirty="0"/>
          </a:p>
        </p:txBody>
      </p:sp>
    </p:spTree>
    <p:extLst>
      <p:ext uri="{BB962C8B-B14F-4D97-AF65-F5344CB8AC3E}">
        <p14:creationId xmlns:p14="http://schemas.microsoft.com/office/powerpoint/2010/main" val="15247587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0"/>
            <a:ext cx="8229600" cy="2348880"/>
          </a:xfrm>
        </p:spPr>
        <p:txBody>
          <a:bodyPr/>
          <a:lstStyle/>
          <a:p>
            <a:pPr>
              <a:lnSpc>
                <a:spcPct val="100000"/>
              </a:lnSpc>
            </a:pPr>
            <a:r>
              <a:rPr lang="ru-RU" sz="2400" dirty="0">
                <a:effectLst/>
                <a:latin typeface="Times New Roman" pitchFamily="18" charset="0"/>
                <a:cs typeface="Times New Roman" pitchFamily="18" charset="0"/>
              </a:rPr>
              <a:t>Согласно ст. 192 Трудового кодекса РФ за совершение дисциплинарного проступка, то есть неисполнение или ненадлежащее исполнение работником по его вине возложенных на него трудовых обязанностей, </a:t>
            </a:r>
            <a:r>
              <a:rPr lang="ru-RU" sz="2400" dirty="0" smtClean="0">
                <a:effectLst/>
                <a:latin typeface="Times New Roman" pitchFamily="18" charset="0"/>
                <a:cs typeface="Times New Roman" pitchFamily="18" charset="0"/>
              </a:rPr>
              <a:t/>
            </a:r>
            <a:br>
              <a:rPr lang="ru-RU" sz="2400" dirty="0" smtClean="0">
                <a:effectLst/>
                <a:latin typeface="Times New Roman" pitchFamily="18" charset="0"/>
                <a:cs typeface="Times New Roman" pitchFamily="18" charset="0"/>
              </a:rPr>
            </a:br>
            <a:r>
              <a:rPr lang="ru-RU" sz="2400" b="1" u="sng" dirty="0" smtClean="0">
                <a:effectLst/>
                <a:latin typeface="Times New Roman" pitchFamily="18" charset="0"/>
                <a:cs typeface="Times New Roman" pitchFamily="18" charset="0"/>
              </a:rPr>
              <a:t>работодатель </a:t>
            </a:r>
            <a:r>
              <a:rPr lang="ru-RU" sz="2400" b="1" u="sng" dirty="0">
                <a:effectLst/>
                <a:latin typeface="Times New Roman" pitchFamily="18" charset="0"/>
                <a:cs typeface="Times New Roman" pitchFamily="18" charset="0"/>
              </a:rPr>
              <a:t>имеет право применить следующие дисциплинарные взыскания</a:t>
            </a:r>
            <a:r>
              <a:rPr lang="ru-RU" sz="2400" b="1" u="sng" dirty="0" smtClean="0">
                <a:effectLst/>
                <a:latin typeface="Times New Roman" pitchFamily="18" charset="0"/>
                <a:cs typeface="Times New Roman" pitchFamily="18" charset="0"/>
              </a:rPr>
              <a:t>:</a:t>
            </a:r>
            <a:endParaRPr lang="ru-RU" sz="2400" b="1" u="sng" dirty="0">
              <a:latin typeface="Times New Roman" pitchFamily="18" charset="0"/>
              <a:cs typeface="Times New Roman" pitchFamily="18" charset="0"/>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877195021"/>
              </p:ext>
            </p:extLst>
          </p:nvPr>
        </p:nvGraphicFramePr>
        <p:xfrm>
          <a:off x="457200" y="2492896"/>
          <a:ext cx="8229600" cy="36332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642479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196752"/>
          </a:xfrm>
        </p:spPr>
        <p:txBody>
          <a:bodyPr/>
          <a:lstStyle/>
          <a:p>
            <a:pPr>
              <a:lnSpc>
                <a:spcPct val="100000"/>
              </a:lnSpc>
            </a:pPr>
            <a:r>
              <a:rPr lang="x-none" sz="2400" b="1" u="sng">
                <a:effectLst/>
                <a:latin typeface="Times New Roman" pitchFamily="18" charset="0"/>
                <a:cs typeface="Times New Roman" pitchFamily="18" charset="0"/>
              </a:rPr>
              <a:t>Представляется, что к дисциплинарному взысканию в виде увольнения могут быть отнесены увольнения по следующим основаниям в случаях:</a:t>
            </a:r>
            <a:endParaRPr lang="ru-RU" sz="2400" b="1" u="sng" dirty="0">
              <a:effectLst/>
              <a:latin typeface="Times New Roman" pitchFamily="18" charset="0"/>
              <a:cs typeface="Times New Roman" pitchFamily="18" charset="0"/>
            </a:endParaRPr>
          </a:p>
        </p:txBody>
      </p:sp>
      <p:sp>
        <p:nvSpPr>
          <p:cNvPr id="3" name="Объект 2"/>
          <p:cNvSpPr>
            <a:spLocks noGrp="1"/>
          </p:cNvSpPr>
          <p:nvPr>
            <p:ph idx="1"/>
          </p:nvPr>
        </p:nvSpPr>
        <p:spPr>
          <a:xfrm>
            <a:off x="457200" y="1268760"/>
            <a:ext cx="8229600" cy="5256584"/>
          </a:xfrm>
        </p:spPr>
        <p:txBody>
          <a:bodyPr>
            <a:normAutofit fontScale="62500" lnSpcReduction="20000"/>
          </a:bodyPr>
          <a:lstStyle/>
          <a:p>
            <a:pPr lvl="0" algn="just"/>
            <a:r>
              <a:rPr lang="ru-RU" sz="2900" dirty="0">
                <a:solidFill>
                  <a:schemeClr val="bg2">
                    <a:lumMod val="25000"/>
                  </a:schemeClr>
                </a:solidFill>
                <a:latin typeface="Times New Roman" pitchFamily="18" charset="0"/>
                <a:cs typeface="Times New Roman" pitchFamily="18" charset="0"/>
              </a:rPr>
              <a:t>Н</a:t>
            </a:r>
            <a:r>
              <a:rPr lang="ru-RU" sz="2900" dirty="0" smtClean="0">
                <a:solidFill>
                  <a:schemeClr val="bg2">
                    <a:lumMod val="25000"/>
                  </a:schemeClr>
                </a:solidFill>
                <a:latin typeface="Times New Roman" pitchFamily="18" charset="0"/>
                <a:cs typeface="Times New Roman" pitchFamily="18" charset="0"/>
              </a:rPr>
              <a:t>еоднократного </a:t>
            </a:r>
            <a:r>
              <a:rPr lang="ru-RU" sz="2900" dirty="0">
                <a:solidFill>
                  <a:schemeClr val="bg2">
                    <a:lumMod val="25000"/>
                  </a:schemeClr>
                </a:solidFill>
                <a:latin typeface="Times New Roman" pitchFamily="18" charset="0"/>
                <a:cs typeface="Times New Roman" pitchFamily="18" charset="0"/>
              </a:rPr>
              <a:t>неисполнения работником без уважительных причин трудовых обязанностей, если он имеет дисциплинарное взыскание (п. 5 ст. 81 ТК РФ);</a:t>
            </a:r>
          </a:p>
          <a:p>
            <a:pPr lvl="0" algn="just"/>
            <a:r>
              <a:rPr lang="ru-RU" sz="2900" dirty="0">
                <a:solidFill>
                  <a:schemeClr val="bg2">
                    <a:lumMod val="25000"/>
                  </a:schemeClr>
                </a:solidFill>
                <a:latin typeface="Times New Roman" pitchFamily="18" charset="0"/>
                <a:cs typeface="Times New Roman" pitchFamily="18" charset="0"/>
              </a:rPr>
              <a:t>О</a:t>
            </a:r>
            <a:r>
              <a:rPr lang="ru-RU" sz="2900" dirty="0" smtClean="0">
                <a:solidFill>
                  <a:schemeClr val="bg2">
                    <a:lumMod val="25000"/>
                  </a:schemeClr>
                </a:solidFill>
                <a:latin typeface="Times New Roman" pitchFamily="18" charset="0"/>
                <a:cs typeface="Times New Roman" pitchFamily="18" charset="0"/>
              </a:rPr>
              <a:t>днократного </a:t>
            </a:r>
            <a:r>
              <a:rPr lang="ru-RU" sz="2900" dirty="0">
                <a:solidFill>
                  <a:schemeClr val="bg2">
                    <a:lumMod val="25000"/>
                  </a:schemeClr>
                </a:solidFill>
                <a:latin typeface="Times New Roman" pitchFamily="18" charset="0"/>
                <a:cs typeface="Times New Roman" pitchFamily="18" charset="0"/>
              </a:rPr>
              <a:t>грубого нарушения работником трудовых обязанностей (подп. «а» - «д» п. 6 ст. 81 ТК РФ);</a:t>
            </a:r>
          </a:p>
          <a:p>
            <a:pPr lvl="0" algn="just"/>
            <a:r>
              <a:rPr lang="ru-RU" sz="2900" dirty="0">
                <a:solidFill>
                  <a:schemeClr val="bg2">
                    <a:lumMod val="25000"/>
                  </a:schemeClr>
                </a:solidFill>
                <a:latin typeface="Times New Roman" pitchFamily="18" charset="0"/>
                <a:cs typeface="Times New Roman" pitchFamily="18" charset="0"/>
              </a:rPr>
              <a:t>С</a:t>
            </a:r>
            <a:r>
              <a:rPr lang="ru-RU" sz="2900" dirty="0" smtClean="0">
                <a:solidFill>
                  <a:schemeClr val="bg2">
                    <a:lumMod val="25000"/>
                  </a:schemeClr>
                </a:solidFill>
                <a:latin typeface="Times New Roman" pitchFamily="18" charset="0"/>
                <a:cs typeface="Times New Roman" pitchFamily="18" charset="0"/>
              </a:rPr>
              <a:t>овершения </a:t>
            </a:r>
            <a:r>
              <a:rPr lang="ru-RU" sz="2900" dirty="0">
                <a:solidFill>
                  <a:schemeClr val="bg2">
                    <a:lumMod val="25000"/>
                  </a:schemeClr>
                </a:solidFill>
                <a:latin typeface="Times New Roman" pitchFamily="18" charset="0"/>
                <a:cs typeface="Times New Roman" pitchFamily="18" charset="0"/>
              </a:rPr>
              <a:t>виновных действий работником, непосредственно обслуживающим денежные или товарные ценности, если действия дают основания для утраты доверия к нему со стороны работодателя (п. 7 ст. 81 ТК РФ);</a:t>
            </a:r>
          </a:p>
          <a:p>
            <a:pPr lvl="0" algn="just"/>
            <a:r>
              <a:rPr lang="ru-RU" sz="2900" dirty="0">
                <a:solidFill>
                  <a:schemeClr val="bg2">
                    <a:lumMod val="25000"/>
                  </a:schemeClr>
                </a:solidFill>
                <a:latin typeface="Times New Roman" pitchFamily="18" charset="0"/>
                <a:cs typeface="Times New Roman" pitchFamily="18" charset="0"/>
              </a:rPr>
              <a:t>С</a:t>
            </a:r>
            <a:r>
              <a:rPr lang="ru-RU" sz="2900" dirty="0" smtClean="0">
                <a:solidFill>
                  <a:schemeClr val="bg2">
                    <a:lumMod val="25000"/>
                  </a:schemeClr>
                </a:solidFill>
                <a:latin typeface="Times New Roman" pitchFamily="18" charset="0"/>
                <a:cs typeface="Times New Roman" pitchFamily="18" charset="0"/>
              </a:rPr>
              <a:t>овершения </a:t>
            </a:r>
            <a:r>
              <a:rPr lang="ru-RU" sz="2900" dirty="0">
                <a:solidFill>
                  <a:schemeClr val="bg2">
                    <a:lumMod val="25000"/>
                  </a:schemeClr>
                </a:solidFill>
                <a:latin typeface="Times New Roman" pitchFamily="18" charset="0"/>
                <a:cs typeface="Times New Roman" pitchFamily="18" charset="0"/>
              </a:rPr>
              <a:t>работником, выполняющим воспитательные функции, аморального проступка, несовместимого с продолжением данной работы (п. 8 ст. 81 ТК РФ);</a:t>
            </a:r>
          </a:p>
          <a:p>
            <a:pPr lvl="0" algn="just"/>
            <a:r>
              <a:rPr lang="ru-RU" sz="2900" dirty="0">
                <a:solidFill>
                  <a:schemeClr val="bg2">
                    <a:lumMod val="25000"/>
                  </a:schemeClr>
                </a:solidFill>
                <a:latin typeface="Times New Roman" pitchFamily="18" charset="0"/>
                <a:cs typeface="Times New Roman" pitchFamily="18" charset="0"/>
              </a:rPr>
              <a:t>П</a:t>
            </a:r>
            <a:r>
              <a:rPr lang="ru-RU" sz="2900" dirty="0" smtClean="0">
                <a:solidFill>
                  <a:schemeClr val="bg2">
                    <a:lumMod val="25000"/>
                  </a:schemeClr>
                </a:solidFill>
                <a:latin typeface="Times New Roman" pitchFamily="18" charset="0"/>
                <a:cs typeface="Times New Roman" pitchFamily="18" charset="0"/>
              </a:rPr>
              <a:t>ринятия </a:t>
            </a:r>
            <a:r>
              <a:rPr lang="ru-RU" sz="2900" dirty="0">
                <a:solidFill>
                  <a:schemeClr val="bg2">
                    <a:lumMod val="25000"/>
                  </a:schemeClr>
                </a:solidFill>
                <a:latin typeface="Times New Roman" pitchFamily="18" charset="0"/>
                <a:cs typeface="Times New Roman" pitchFamily="18" charset="0"/>
              </a:rPr>
              <a:t>необоснованного решения руководителем организации (филиала, представительства), его заместителями и главным бухгалтером, повлекшего за собой нарушение сохранности имущества, неправомерное его использование или иной ущерб имуществу организации (п. 9 ст. 81 ТК РФ);</a:t>
            </a:r>
          </a:p>
          <a:p>
            <a:pPr lvl="0" algn="just"/>
            <a:r>
              <a:rPr lang="ru-RU" sz="2900" dirty="0">
                <a:solidFill>
                  <a:schemeClr val="bg2">
                    <a:lumMod val="25000"/>
                  </a:schemeClr>
                </a:solidFill>
                <a:latin typeface="Times New Roman" pitchFamily="18" charset="0"/>
                <a:cs typeface="Times New Roman" pitchFamily="18" charset="0"/>
              </a:rPr>
              <a:t>О</a:t>
            </a:r>
            <a:r>
              <a:rPr lang="ru-RU" sz="2900" dirty="0" smtClean="0">
                <a:solidFill>
                  <a:schemeClr val="bg2">
                    <a:lumMod val="25000"/>
                  </a:schemeClr>
                </a:solidFill>
                <a:latin typeface="Times New Roman" pitchFamily="18" charset="0"/>
                <a:cs typeface="Times New Roman" pitchFamily="18" charset="0"/>
              </a:rPr>
              <a:t>днократного </a:t>
            </a:r>
            <a:r>
              <a:rPr lang="ru-RU" sz="2900" dirty="0">
                <a:solidFill>
                  <a:schemeClr val="bg2">
                    <a:lumMod val="25000"/>
                  </a:schemeClr>
                </a:solidFill>
                <a:latin typeface="Times New Roman" pitchFamily="18" charset="0"/>
                <a:cs typeface="Times New Roman" pitchFamily="18" charset="0"/>
              </a:rPr>
              <a:t>грубого нарушения руководителем организации (филиала, представительства), его заместителями своих трудовых обязанностей (п. 10 ст. 81 ТК РФ);</a:t>
            </a:r>
          </a:p>
          <a:p>
            <a:pPr lvl="0" algn="just"/>
            <a:r>
              <a:rPr lang="ru-RU" sz="2900" dirty="0">
                <a:solidFill>
                  <a:schemeClr val="bg2">
                    <a:lumMod val="25000"/>
                  </a:schemeClr>
                </a:solidFill>
                <a:latin typeface="Times New Roman" pitchFamily="18" charset="0"/>
                <a:cs typeface="Times New Roman" pitchFamily="18" charset="0"/>
              </a:rPr>
              <a:t>П</a:t>
            </a:r>
            <a:r>
              <a:rPr lang="ru-RU" sz="2900" dirty="0" smtClean="0">
                <a:solidFill>
                  <a:schemeClr val="bg2">
                    <a:lumMod val="25000"/>
                  </a:schemeClr>
                </a:solidFill>
                <a:latin typeface="Times New Roman" pitchFamily="18" charset="0"/>
                <a:cs typeface="Times New Roman" pitchFamily="18" charset="0"/>
              </a:rPr>
              <a:t>редставления </a:t>
            </a:r>
            <a:r>
              <a:rPr lang="ru-RU" sz="2900" dirty="0">
                <a:solidFill>
                  <a:schemeClr val="bg2">
                    <a:lumMod val="25000"/>
                  </a:schemeClr>
                </a:solidFill>
                <a:latin typeface="Times New Roman" pitchFamily="18" charset="0"/>
                <a:cs typeface="Times New Roman" pitchFamily="18" charset="0"/>
              </a:rPr>
              <a:t>работником работодателю подложных документов или заведомо ложных сведений при заключении трудового договора (п. 11 ст. 81 ТК РФ).</a:t>
            </a:r>
          </a:p>
          <a:p>
            <a:endParaRPr lang="ru-RU" dirty="0"/>
          </a:p>
        </p:txBody>
      </p:sp>
    </p:spTree>
    <p:extLst>
      <p:ext uri="{BB962C8B-B14F-4D97-AF65-F5344CB8AC3E}">
        <p14:creationId xmlns:p14="http://schemas.microsoft.com/office/powerpoint/2010/main" val="28095806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3"/>
            <a:ext cx="8229600" cy="3816424"/>
          </a:xfrm>
        </p:spPr>
        <p:txBody>
          <a:bodyPr/>
          <a:lstStyle/>
          <a:p>
            <a:pPr algn="just"/>
            <a:r>
              <a:rPr lang="ru-RU" sz="2600" b="1" u="sng" dirty="0">
                <a:solidFill>
                  <a:schemeClr val="tx2">
                    <a:lumMod val="75000"/>
                  </a:schemeClr>
                </a:solidFill>
                <a:latin typeface="Times New Roman" pitchFamily="18" charset="0"/>
                <a:cs typeface="Times New Roman" pitchFamily="18" charset="0"/>
              </a:rPr>
              <a:t>Трудовой договор прекращается</a:t>
            </a:r>
            <a:r>
              <a:rPr lang="ru-RU" sz="2600" b="1" dirty="0">
                <a:solidFill>
                  <a:schemeClr val="tx2">
                    <a:lumMod val="75000"/>
                  </a:schemeClr>
                </a:solidFill>
                <a:latin typeface="Times New Roman" pitchFamily="18" charset="0"/>
                <a:cs typeface="Times New Roman" pitchFamily="18" charset="0"/>
              </a:rPr>
              <a:t> </a:t>
            </a:r>
            <a:r>
              <a:rPr lang="ru-RU" sz="2600" dirty="0">
                <a:solidFill>
                  <a:schemeClr val="bg2">
                    <a:lumMod val="25000"/>
                  </a:schemeClr>
                </a:solidFill>
                <a:latin typeface="Times New Roman" pitchFamily="18" charset="0"/>
                <a:cs typeface="Times New Roman" pitchFamily="18" charset="0"/>
              </a:rPr>
              <a:t>лишь при наличии определенных оснований его прекращения и соблюдения правил увольнения работника по данному конкретному основанию.</a:t>
            </a:r>
          </a:p>
          <a:p>
            <a:pPr algn="just"/>
            <a:r>
              <a:rPr lang="ru-RU" sz="2600" b="1" u="sng" dirty="0">
                <a:solidFill>
                  <a:schemeClr val="tx2">
                    <a:lumMod val="75000"/>
                  </a:schemeClr>
                </a:solidFill>
                <a:latin typeface="Times New Roman" pitchFamily="18" charset="0"/>
                <a:cs typeface="Times New Roman" pitchFamily="18" charset="0"/>
              </a:rPr>
              <a:t>Основаниями (причинами) прекращения трудового договора являются</a:t>
            </a:r>
            <a:r>
              <a:rPr lang="ru-RU" sz="2600" b="1" dirty="0">
                <a:solidFill>
                  <a:schemeClr val="tx2">
                    <a:lumMod val="75000"/>
                  </a:schemeClr>
                </a:solidFill>
                <a:latin typeface="Times New Roman" pitchFamily="18" charset="0"/>
                <a:cs typeface="Times New Roman" pitchFamily="18" charset="0"/>
              </a:rPr>
              <a:t> </a:t>
            </a:r>
            <a:r>
              <a:rPr lang="ru-RU" sz="2600" dirty="0">
                <a:solidFill>
                  <a:schemeClr val="bg2">
                    <a:lumMod val="25000"/>
                  </a:schemeClr>
                </a:solidFill>
                <a:latin typeface="Times New Roman" pitchFamily="18" charset="0"/>
                <a:cs typeface="Times New Roman" pitchFamily="18" charset="0"/>
              </a:rPr>
              <a:t>такие жизненные обстоятельства, которые признаются законом как юридические факты для прекращения трудового договора.</a:t>
            </a:r>
          </a:p>
          <a:p>
            <a:endParaRPr lang="ru-RU" dirty="0"/>
          </a:p>
        </p:txBody>
      </p:sp>
    </p:spTree>
    <p:extLst>
      <p:ext uri="{BB962C8B-B14F-4D97-AF65-F5344CB8AC3E}">
        <p14:creationId xmlns:p14="http://schemas.microsoft.com/office/powerpoint/2010/main" val="13900857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484784"/>
            <a:ext cx="8062664" cy="3024336"/>
          </a:xfrm>
        </p:spPr>
        <p:txBody>
          <a:bodyPr/>
          <a:lstStyle/>
          <a:p>
            <a:r>
              <a:rPr lang="ru-RU" sz="4400" b="1" dirty="0" smtClean="0">
                <a:effectLst/>
                <a:latin typeface="Times New Roman" pitchFamily="18" charset="0"/>
                <a:cs typeface="Times New Roman" pitchFamily="18" charset="0"/>
              </a:rPr>
              <a:t>Прекращение трудового договора </a:t>
            </a:r>
            <a:r>
              <a:rPr lang="ru-RU" sz="4400" b="1" dirty="0">
                <a:effectLst/>
                <a:latin typeface="Times New Roman" pitchFamily="18" charset="0"/>
                <a:cs typeface="Times New Roman" pitchFamily="18" charset="0"/>
              </a:rPr>
              <a:t>по обстоятельствам, не зависящим от воли сторон</a:t>
            </a:r>
            <a:endParaRPr lang="ru-RU" sz="4400"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19268188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268760"/>
          </a:xfrm>
        </p:spPr>
        <p:txBody>
          <a:bodyPr/>
          <a:lstStyle/>
          <a:p>
            <a:pPr>
              <a:lnSpc>
                <a:spcPct val="100000"/>
              </a:lnSpc>
            </a:pPr>
            <a:r>
              <a:rPr lang="ru-RU" sz="2400" b="1" u="sng" dirty="0">
                <a:effectLst/>
                <a:latin typeface="Times New Roman" pitchFamily="18" charset="0"/>
                <a:cs typeface="Times New Roman" pitchFamily="18" charset="0"/>
              </a:rPr>
              <a:t>Согласно ст. 83 Трудового кодекса РФ трудовой договор подлежит прекращению по следующим обстоятельствам, не зависящим от воли сторон:</a:t>
            </a:r>
          </a:p>
        </p:txBody>
      </p:sp>
      <p:sp>
        <p:nvSpPr>
          <p:cNvPr id="3" name="Объект 2"/>
          <p:cNvSpPr>
            <a:spLocks noGrp="1"/>
          </p:cNvSpPr>
          <p:nvPr>
            <p:ph idx="1"/>
          </p:nvPr>
        </p:nvSpPr>
        <p:spPr>
          <a:xfrm>
            <a:off x="457200" y="1412776"/>
            <a:ext cx="8229600" cy="5040560"/>
          </a:xfrm>
        </p:spPr>
        <p:txBody>
          <a:bodyPr>
            <a:normAutofit fontScale="77500" lnSpcReduction="20000"/>
          </a:bodyPr>
          <a:lstStyle/>
          <a:p>
            <a:pPr algn="just"/>
            <a:r>
              <a:rPr lang="ru-RU" dirty="0">
                <a:solidFill>
                  <a:schemeClr val="bg2">
                    <a:lumMod val="25000"/>
                  </a:schemeClr>
                </a:solidFill>
                <a:latin typeface="Times New Roman" pitchFamily="18" charset="0"/>
                <a:cs typeface="Times New Roman" pitchFamily="18" charset="0"/>
              </a:rPr>
              <a:t>-</a:t>
            </a:r>
            <a:r>
              <a:rPr lang="ru-RU" b="1" dirty="0">
                <a:solidFill>
                  <a:schemeClr val="bg2">
                    <a:lumMod val="25000"/>
                  </a:schemeClr>
                </a:solidFill>
                <a:latin typeface="Times New Roman" pitchFamily="18" charset="0"/>
                <a:cs typeface="Times New Roman" pitchFamily="18" charset="0"/>
              </a:rPr>
              <a:t>Пункт 1 </a:t>
            </a:r>
            <a:r>
              <a:rPr lang="ru-RU" b="1" dirty="0" smtClean="0">
                <a:solidFill>
                  <a:schemeClr val="bg2">
                    <a:lumMod val="25000"/>
                  </a:schemeClr>
                </a:solidFill>
                <a:latin typeface="Times New Roman" pitchFamily="18" charset="0"/>
                <a:cs typeface="Times New Roman" pitchFamily="18" charset="0"/>
              </a:rPr>
              <a:t>ст. 83 </a:t>
            </a:r>
            <a:r>
              <a:rPr lang="ru-RU" b="1" dirty="0">
                <a:solidFill>
                  <a:schemeClr val="bg2">
                    <a:lumMod val="25000"/>
                  </a:schemeClr>
                </a:solidFill>
                <a:latin typeface="Times New Roman" pitchFamily="18" charset="0"/>
                <a:cs typeface="Times New Roman" pitchFamily="18" charset="0"/>
              </a:rPr>
              <a:t>ТК РФ</a:t>
            </a:r>
            <a:r>
              <a:rPr lang="ru-RU" dirty="0">
                <a:solidFill>
                  <a:schemeClr val="bg2">
                    <a:lumMod val="25000"/>
                  </a:schemeClr>
                </a:solidFill>
                <a:latin typeface="Times New Roman" pitchFamily="18" charset="0"/>
                <a:cs typeface="Times New Roman" pitchFamily="18" charset="0"/>
              </a:rPr>
              <a:t> - призыв работника на военную  службу или направление его на заменяющую ее альтернативную гражданскую службу. Основанием для прекращения трудового договора является повестка военного комиссариата;</a:t>
            </a:r>
          </a:p>
          <a:p>
            <a:pPr algn="just"/>
            <a:r>
              <a:rPr lang="ru-RU" dirty="0">
                <a:solidFill>
                  <a:schemeClr val="bg2">
                    <a:lumMod val="25000"/>
                  </a:schemeClr>
                </a:solidFill>
                <a:latin typeface="Times New Roman" pitchFamily="18" charset="0"/>
                <a:cs typeface="Times New Roman" pitchFamily="18" charset="0"/>
              </a:rPr>
              <a:t>- </a:t>
            </a:r>
            <a:r>
              <a:rPr lang="ru-RU" b="1" dirty="0">
                <a:solidFill>
                  <a:schemeClr val="bg2">
                    <a:lumMod val="25000"/>
                  </a:schemeClr>
                </a:solidFill>
                <a:latin typeface="Times New Roman" pitchFamily="18" charset="0"/>
                <a:cs typeface="Times New Roman" pitchFamily="18" charset="0"/>
              </a:rPr>
              <a:t>Пункт 2 ст. 83 ТК РФ</a:t>
            </a:r>
            <a:r>
              <a:rPr lang="ru-RU" dirty="0">
                <a:solidFill>
                  <a:schemeClr val="bg2">
                    <a:lumMod val="25000"/>
                  </a:schemeClr>
                </a:solidFill>
                <a:latin typeface="Times New Roman" pitchFamily="18" charset="0"/>
                <a:cs typeface="Times New Roman" pitchFamily="18" charset="0"/>
              </a:rPr>
              <a:t> - восстановление на работе работника, ранее выполнявшего эту работу, по решению государственной инспекции труда или суда. Данный пункт  как основание для прекращения трудового договора может быть применен только по отношению к тому работнику, который был принят на работу на место (должность) незаконно уволенного и позднее восстановленного на прежнее место работы (в должности) решением государственной инспекции труда или суда. </a:t>
            </a:r>
            <a:endParaRPr lang="ru-RU" dirty="0" smtClean="0">
              <a:solidFill>
                <a:schemeClr val="bg2">
                  <a:lumMod val="25000"/>
                </a:schemeClr>
              </a:solidFill>
              <a:latin typeface="Times New Roman" pitchFamily="18" charset="0"/>
              <a:cs typeface="Times New Roman" pitchFamily="18" charset="0"/>
            </a:endParaRPr>
          </a:p>
          <a:p>
            <a:pPr algn="just"/>
            <a:r>
              <a:rPr lang="ru-RU" b="1" dirty="0">
                <a:solidFill>
                  <a:schemeClr val="bg2">
                    <a:lumMod val="25000"/>
                  </a:schemeClr>
                </a:solidFill>
                <a:latin typeface="Times New Roman" pitchFamily="18" charset="0"/>
                <a:cs typeface="Times New Roman" pitchFamily="18" charset="0"/>
              </a:rPr>
              <a:t>- Пункт 3 ст. 83 ТК РФ</a:t>
            </a:r>
            <a:r>
              <a:rPr lang="ru-RU" dirty="0">
                <a:solidFill>
                  <a:schemeClr val="bg2">
                    <a:lumMod val="25000"/>
                  </a:schemeClr>
                </a:solidFill>
                <a:latin typeface="Times New Roman" pitchFamily="18" charset="0"/>
                <a:cs typeface="Times New Roman" pitchFamily="18" charset="0"/>
              </a:rPr>
              <a:t> - </a:t>
            </a:r>
            <a:r>
              <a:rPr lang="ru-RU" dirty="0" err="1">
                <a:solidFill>
                  <a:schemeClr val="bg2">
                    <a:lumMod val="25000"/>
                  </a:schemeClr>
                </a:solidFill>
                <a:latin typeface="Times New Roman" pitchFamily="18" charset="0"/>
                <a:cs typeface="Times New Roman" pitchFamily="18" charset="0"/>
              </a:rPr>
              <a:t>неизбрание</a:t>
            </a:r>
            <a:r>
              <a:rPr lang="ru-RU" dirty="0">
                <a:solidFill>
                  <a:schemeClr val="bg2">
                    <a:lumMod val="25000"/>
                  </a:schemeClr>
                </a:solidFill>
                <a:latin typeface="Times New Roman" pitchFamily="18" charset="0"/>
                <a:cs typeface="Times New Roman" pitchFamily="18" charset="0"/>
              </a:rPr>
              <a:t> на должность. </a:t>
            </a:r>
            <a:r>
              <a:rPr lang="ru-RU" dirty="0" err="1">
                <a:solidFill>
                  <a:schemeClr val="bg2">
                    <a:lumMod val="25000"/>
                  </a:schemeClr>
                </a:solidFill>
                <a:latin typeface="Times New Roman" pitchFamily="18" charset="0"/>
                <a:cs typeface="Times New Roman" pitchFamily="18" charset="0"/>
              </a:rPr>
              <a:t>Неизбрание</a:t>
            </a:r>
            <a:r>
              <a:rPr lang="ru-RU" dirty="0">
                <a:solidFill>
                  <a:schemeClr val="bg2">
                    <a:lumMod val="25000"/>
                  </a:schemeClr>
                </a:solidFill>
                <a:latin typeface="Times New Roman" pitchFamily="18" charset="0"/>
                <a:cs typeface="Times New Roman" pitchFamily="18" charset="0"/>
              </a:rPr>
              <a:t> работника на новый срок является правомерным основанием для прекращения с ним трудового договора при условии, что выборы или конкурс проводится в точном соответствии с условиями и порядком, установленными законами, иными нормативными правовыми актами или уставом организации;</a:t>
            </a:r>
          </a:p>
          <a:p>
            <a:pPr algn="just"/>
            <a:r>
              <a:rPr lang="ru-RU" b="1" dirty="0">
                <a:solidFill>
                  <a:schemeClr val="bg2">
                    <a:lumMod val="25000"/>
                  </a:schemeClr>
                </a:solidFill>
                <a:latin typeface="Times New Roman" pitchFamily="18" charset="0"/>
                <a:cs typeface="Times New Roman" pitchFamily="18" charset="0"/>
              </a:rPr>
              <a:t>- Пункт 4 ст. 83 ТК РФ</a:t>
            </a:r>
            <a:r>
              <a:rPr lang="ru-RU" dirty="0">
                <a:solidFill>
                  <a:schemeClr val="bg2">
                    <a:lumMod val="25000"/>
                  </a:schemeClr>
                </a:solidFill>
                <a:latin typeface="Times New Roman" pitchFamily="18" charset="0"/>
                <a:cs typeface="Times New Roman" pitchFamily="18" charset="0"/>
              </a:rPr>
              <a:t> - осуждение работника к наказанию, исключающему продолжение прежней работы, в соответствии с приговором суда, вступившим в законную силу.</a:t>
            </a:r>
          </a:p>
          <a:p>
            <a:endParaRPr lang="ru-RU" dirty="0"/>
          </a:p>
        </p:txBody>
      </p:sp>
    </p:spTree>
    <p:extLst>
      <p:ext uri="{BB962C8B-B14F-4D97-AF65-F5344CB8AC3E}">
        <p14:creationId xmlns:p14="http://schemas.microsoft.com/office/powerpoint/2010/main" val="33566060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fontScale="77500" lnSpcReduction="20000"/>
          </a:bodyPr>
          <a:lstStyle/>
          <a:p>
            <a:pPr algn="just"/>
            <a:r>
              <a:rPr lang="ru-RU" dirty="0">
                <a:solidFill>
                  <a:schemeClr val="bg2">
                    <a:lumMod val="25000"/>
                  </a:schemeClr>
                </a:solidFill>
                <a:latin typeface="Times New Roman" pitchFamily="18" charset="0"/>
                <a:cs typeface="Times New Roman" pitchFamily="18" charset="0"/>
              </a:rPr>
              <a:t>- </a:t>
            </a:r>
            <a:r>
              <a:rPr lang="ru-RU" b="1" dirty="0">
                <a:solidFill>
                  <a:schemeClr val="bg2">
                    <a:lumMod val="25000"/>
                  </a:schemeClr>
                </a:solidFill>
                <a:latin typeface="Times New Roman" pitchFamily="18" charset="0"/>
                <a:cs typeface="Times New Roman" pitchFamily="18" charset="0"/>
              </a:rPr>
              <a:t>Пункт 5 ст. 83 ТК РФ</a:t>
            </a:r>
            <a:r>
              <a:rPr lang="ru-RU" dirty="0">
                <a:solidFill>
                  <a:schemeClr val="bg2">
                    <a:lumMod val="25000"/>
                  </a:schemeClr>
                </a:solidFill>
                <a:latin typeface="Times New Roman" pitchFamily="18" charset="0"/>
                <a:cs typeface="Times New Roman" pitchFamily="18" charset="0"/>
              </a:rPr>
              <a:t> признание работника полностью нет способным к труду в соответствии с медицинским заключением</a:t>
            </a:r>
            <a:r>
              <a:rPr lang="ru-RU" dirty="0" smtClean="0">
                <a:solidFill>
                  <a:schemeClr val="bg2">
                    <a:lumMod val="25000"/>
                  </a:schemeClr>
                </a:solidFill>
                <a:latin typeface="Times New Roman" pitchFamily="18" charset="0"/>
                <a:cs typeface="Times New Roman" pitchFamily="18" charset="0"/>
              </a:rPr>
              <a:t>.</a:t>
            </a:r>
          </a:p>
          <a:p>
            <a:pPr algn="just"/>
            <a:r>
              <a:rPr lang="ru-RU" dirty="0" smtClean="0">
                <a:solidFill>
                  <a:schemeClr val="bg2">
                    <a:lumMod val="25000"/>
                  </a:schemeClr>
                </a:solidFill>
                <a:latin typeface="Times New Roman" pitchFamily="18" charset="0"/>
                <a:cs typeface="Times New Roman" pitchFamily="18" charset="0"/>
              </a:rPr>
              <a:t>- </a:t>
            </a:r>
            <a:r>
              <a:rPr lang="ru-RU" b="1" dirty="0">
                <a:solidFill>
                  <a:schemeClr val="bg2">
                    <a:lumMod val="25000"/>
                  </a:schemeClr>
                </a:solidFill>
                <a:latin typeface="Times New Roman" pitchFamily="18" charset="0"/>
                <a:cs typeface="Times New Roman" pitchFamily="18" charset="0"/>
              </a:rPr>
              <a:t>Пункт 6 ст. 83 ТК РФ</a:t>
            </a:r>
            <a:r>
              <a:rPr lang="ru-RU" dirty="0">
                <a:solidFill>
                  <a:schemeClr val="bg2">
                    <a:lumMod val="25000"/>
                  </a:schemeClr>
                </a:solidFill>
                <a:latin typeface="Times New Roman" pitchFamily="18" charset="0"/>
                <a:cs typeface="Times New Roman" pitchFamily="18" charset="0"/>
              </a:rPr>
              <a:t> смерть работника либо работодателя – физического лица, а также признание судом работника либо работодателя – физического лица умершим или безвестно отсутствующим. </a:t>
            </a:r>
            <a:endParaRPr lang="ru-RU" dirty="0" smtClean="0">
              <a:solidFill>
                <a:schemeClr val="bg2">
                  <a:lumMod val="25000"/>
                </a:schemeClr>
              </a:solidFill>
              <a:latin typeface="Times New Roman" pitchFamily="18" charset="0"/>
              <a:cs typeface="Times New Roman" pitchFamily="18" charset="0"/>
            </a:endParaRPr>
          </a:p>
          <a:p>
            <a:pPr algn="just"/>
            <a:r>
              <a:rPr lang="ru-RU" b="1" dirty="0">
                <a:solidFill>
                  <a:schemeClr val="bg2">
                    <a:lumMod val="25000"/>
                  </a:schemeClr>
                </a:solidFill>
                <a:latin typeface="Times New Roman" pitchFamily="18" charset="0"/>
                <a:cs typeface="Times New Roman" pitchFamily="18" charset="0"/>
              </a:rPr>
              <a:t>-Пункт 7 ст.83 ТК РФ</a:t>
            </a:r>
            <a:r>
              <a:rPr lang="ru-RU" dirty="0">
                <a:solidFill>
                  <a:schemeClr val="bg2">
                    <a:lumMod val="25000"/>
                  </a:schemeClr>
                </a:solidFill>
                <a:latin typeface="Times New Roman" pitchFamily="18" charset="0"/>
                <a:cs typeface="Times New Roman" pitchFamily="18" charset="0"/>
              </a:rPr>
              <a:t> наступление чрезвычайных обстоятельств, препятствующих продолжению трудовых отношений (военные действия, катастрофа, стихийное бедствие, крупная авария, эпидемия и другие чрезвычайные обстоятельства), если данное обстоятельство признано решением Правительства РФ или органа государственной власти соответствующего субъекта Российской Федерации</a:t>
            </a:r>
            <a:r>
              <a:rPr lang="ru-RU" dirty="0" smtClean="0">
                <a:solidFill>
                  <a:schemeClr val="bg2">
                    <a:lumMod val="25000"/>
                  </a:schemeClr>
                </a:solidFill>
                <a:latin typeface="Times New Roman" pitchFamily="18" charset="0"/>
                <a:cs typeface="Times New Roman" pitchFamily="18" charset="0"/>
              </a:rPr>
              <a:t>.</a:t>
            </a:r>
          </a:p>
          <a:p>
            <a:pPr algn="just"/>
            <a:r>
              <a:rPr lang="ru-RU" dirty="0" smtClean="0">
                <a:solidFill>
                  <a:schemeClr val="bg2">
                    <a:lumMod val="25000"/>
                  </a:schemeClr>
                </a:solidFill>
                <a:latin typeface="Times New Roman" pitchFamily="18" charset="0"/>
                <a:cs typeface="Times New Roman" pitchFamily="18" charset="0"/>
              </a:rPr>
              <a:t>-</a:t>
            </a:r>
            <a:r>
              <a:rPr lang="ru-RU" b="1" dirty="0">
                <a:solidFill>
                  <a:schemeClr val="bg2">
                    <a:lumMod val="25000"/>
                  </a:schemeClr>
                </a:solidFill>
                <a:latin typeface="Times New Roman" pitchFamily="18" charset="0"/>
                <a:cs typeface="Times New Roman" pitchFamily="18" charset="0"/>
              </a:rPr>
              <a:t>Пункт 8 ст.83 ТК РФ</a:t>
            </a:r>
            <a:r>
              <a:rPr lang="ru-RU" dirty="0">
                <a:solidFill>
                  <a:schemeClr val="bg2">
                    <a:lumMod val="25000"/>
                  </a:schemeClr>
                </a:solidFill>
                <a:latin typeface="Times New Roman" pitchFamily="18" charset="0"/>
                <a:cs typeface="Times New Roman" pitchFamily="18" charset="0"/>
              </a:rPr>
              <a:t> - дисквалификация или иное административное наказание, исключающее возможность  исполнения работником обязанностей по трудовому договору</a:t>
            </a:r>
            <a:r>
              <a:rPr lang="ru-RU" dirty="0" smtClean="0">
                <a:solidFill>
                  <a:schemeClr val="bg2">
                    <a:lumMod val="25000"/>
                  </a:schemeClr>
                </a:solidFill>
                <a:latin typeface="Times New Roman" pitchFamily="18" charset="0"/>
                <a:cs typeface="Times New Roman" pitchFamily="18" charset="0"/>
              </a:rPr>
              <a:t>.</a:t>
            </a:r>
          </a:p>
          <a:p>
            <a:pPr algn="just"/>
            <a:r>
              <a:rPr lang="ru-RU" b="1" dirty="0">
                <a:solidFill>
                  <a:schemeClr val="bg2">
                    <a:lumMod val="25000"/>
                  </a:schemeClr>
                </a:solidFill>
                <a:latin typeface="Times New Roman" pitchFamily="18" charset="0"/>
                <a:cs typeface="Times New Roman" pitchFamily="18" charset="0"/>
              </a:rPr>
              <a:t>- Пункт 9 ст.83 ТК РФ</a:t>
            </a:r>
            <a:r>
              <a:rPr lang="ru-RU" dirty="0">
                <a:solidFill>
                  <a:schemeClr val="bg2">
                    <a:lumMod val="25000"/>
                  </a:schemeClr>
                </a:solidFill>
                <a:latin typeface="Times New Roman" pitchFamily="18" charset="0"/>
                <a:cs typeface="Times New Roman" pitchFamily="18" charset="0"/>
              </a:rPr>
              <a:t> - истечение срока действия, приостановление действия на срок более двух месяцев или лишение работника специального права (лицензии, права на управление транспортным средством, права ношения оружия, другого специального права) в соответствии с федеральными законами и иными нормативными правовыми актами РФ, если это влечет за собой невозможность исполнения работником обязанностей по трудовому договору (п. 9   ст. 83 ТК)</a:t>
            </a:r>
          </a:p>
          <a:p>
            <a:endParaRPr lang="ru-RU" dirty="0"/>
          </a:p>
          <a:p>
            <a:endParaRPr lang="ru-RU" dirty="0"/>
          </a:p>
        </p:txBody>
      </p:sp>
    </p:spTree>
    <p:extLst>
      <p:ext uri="{BB962C8B-B14F-4D97-AF65-F5344CB8AC3E}">
        <p14:creationId xmlns:p14="http://schemas.microsoft.com/office/powerpoint/2010/main" val="16478131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92500"/>
          </a:bodyPr>
          <a:lstStyle/>
          <a:p>
            <a:pPr algn="just"/>
            <a:r>
              <a:rPr lang="ru-RU" b="1" dirty="0">
                <a:solidFill>
                  <a:schemeClr val="bg2">
                    <a:lumMod val="25000"/>
                  </a:schemeClr>
                </a:solidFill>
                <a:latin typeface="Times New Roman" pitchFamily="18" charset="0"/>
                <a:cs typeface="Times New Roman" pitchFamily="18" charset="0"/>
              </a:rPr>
              <a:t>Пункт 10 ст</a:t>
            </a:r>
            <a:r>
              <a:rPr lang="ru-RU" b="1" dirty="0" smtClean="0">
                <a:solidFill>
                  <a:schemeClr val="bg2">
                    <a:lumMod val="25000"/>
                  </a:schemeClr>
                </a:solidFill>
                <a:latin typeface="Times New Roman" pitchFamily="18" charset="0"/>
                <a:cs typeface="Times New Roman" pitchFamily="18" charset="0"/>
              </a:rPr>
              <a:t>. 83 </a:t>
            </a:r>
            <a:r>
              <a:rPr lang="ru-RU" b="1" dirty="0">
                <a:solidFill>
                  <a:schemeClr val="bg2">
                    <a:lumMod val="25000"/>
                  </a:schemeClr>
                </a:solidFill>
                <a:latin typeface="Times New Roman" pitchFamily="18" charset="0"/>
                <a:cs typeface="Times New Roman" pitchFamily="18" charset="0"/>
              </a:rPr>
              <a:t>ТК РФ</a:t>
            </a:r>
            <a:r>
              <a:rPr lang="ru-RU" dirty="0">
                <a:solidFill>
                  <a:schemeClr val="bg2">
                    <a:lumMod val="25000"/>
                  </a:schemeClr>
                </a:solidFill>
                <a:latin typeface="Times New Roman" pitchFamily="18" charset="0"/>
                <a:cs typeface="Times New Roman" pitchFamily="18" charset="0"/>
              </a:rPr>
              <a:t> - прекращение допуска к государственной тайне, если выполняемая работа требует такого допуска (п. 10 ч. 1 ст. 83 </a:t>
            </a:r>
            <a:r>
              <a:rPr lang="ru-RU" dirty="0" smtClean="0">
                <a:solidFill>
                  <a:schemeClr val="bg2">
                    <a:lumMod val="25000"/>
                  </a:schemeClr>
                </a:solidFill>
                <a:latin typeface="Times New Roman" pitchFamily="18" charset="0"/>
                <a:cs typeface="Times New Roman" pitchFamily="18" charset="0"/>
              </a:rPr>
              <a:t>ТК)Данное </a:t>
            </a:r>
            <a:r>
              <a:rPr lang="ru-RU" dirty="0">
                <a:solidFill>
                  <a:schemeClr val="bg2">
                    <a:lumMod val="25000"/>
                  </a:schemeClr>
                </a:solidFill>
                <a:latin typeface="Times New Roman" pitchFamily="18" charset="0"/>
                <a:cs typeface="Times New Roman" pitchFamily="18" charset="0"/>
              </a:rPr>
              <a:t>основание прекращения трудового договора может применяться в случае прекращения допуска работника к государственной тайне. </a:t>
            </a:r>
          </a:p>
          <a:p>
            <a:pPr algn="just"/>
            <a:r>
              <a:rPr lang="ru-RU" dirty="0">
                <a:solidFill>
                  <a:schemeClr val="bg2">
                    <a:lumMod val="25000"/>
                  </a:schemeClr>
                </a:solidFill>
                <a:latin typeface="Times New Roman" pitchFamily="18" charset="0"/>
                <a:cs typeface="Times New Roman" pitchFamily="18" charset="0"/>
              </a:rPr>
              <a:t>- </a:t>
            </a:r>
            <a:r>
              <a:rPr lang="ru-RU" b="1" dirty="0">
                <a:solidFill>
                  <a:schemeClr val="bg2">
                    <a:lumMod val="25000"/>
                  </a:schemeClr>
                </a:solidFill>
                <a:latin typeface="Times New Roman" pitchFamily="18" charset="0"/>
                <a:cs typeface="Times New Roman" pitchFamily="18" charset="0"/>
              </a:rPr>
              <a:t>Пункт 11 ст. 83 ТК РФ -</a:t>
            </a:r>
            <a:r>
              <a:rPr lang="ru-RU" dirty="0">
                <a:solidFill>
                  <a:schemeClr val="bg2">
                    <a:lumMod val="25000"/>
                  </a:schemeClr>
                </a:solidFill>
                <a:latin typeface="Times New Roman" pitchFamily="18" charset="0"/>
                <a:cs typeface="Times New Roman" pitchFamily="18" charset="0"/>
              </a:rPr>
              <a:t> отмена решения суда или отмена (признание незаконным)  решения государственной инспекции труд о восстановлении работника на работе. </a:t>
            </a:r>
            <a:endParaRPr lang="ru-RU" dirty="0" smtClean="0">
              <a:solidFill>
                <a:schemeClr val="bg2">
                  <a:lumMod val="25000"/>
                </a:schemeClr>
              </a:solidFill>
              <a:latin typeface="Times New Roman" pitchFamily="18" charset="0"/>
              <a:cs typeface="Times New Roman" pitchFamily="18" charset="0"/>
            </a:endParaRPr>
          </a:p>
          <a:p>
            <a:pPr algn="just"/>
            <a:r>
              <a:rPr lang="ru-RU" b="1" dirty="0">
                <a:solidFill>
                  <a:schemeClr val="bg2">
                    <a:lumMod val="25000"/>
                  </a:schemeClr>
                </a:solidFill>
                <a:latin typeface="Times New Roman" pitchFamily="18" charset="0"/>
                <a:cs typeface="Times New Roman" pitchFamily="18" charset="0"/>
              </a:rPr>
              <a:t>- Пункт 12 ст. 83 ТК РФ - </a:t>
            </a:r>
            <a:r>
              <a:rPr lang="ru-RU" dirty="0">
                <a:solidFill>
                  <a:schemeClr val="bg2">
                    <a:lumMod val="25000"/>
                  </a:schemeClr>
                </a:solidFill>
                <a:latin typeface="Times New Roman" pitchFamily="18" charset="0"/>
                <a:cs typeface="Times New Roman" pitchFamily="18" charset="0"/>
              </a:rPr>
              <a:t>приведение общего количества работников, являющихся иностранными гражданами и лицами без гражданства, в соответствие с допустимой долей таких работников, установленной Правительством РФ для работодателей, осуществляющих на территории РФ определенные виды экономической </a:t>
            </a:r>
            <a:r>
              <a:rPr lang="ru-RU" dirty="0" smtClean="0">
                <a:solidFill>
                  <a:schemeClr val="bg2">
                    <a:lumMod val="25000"/>
                  </a:schemeClr>
                </a:solidFill>
                <a:latin typeface="Times New Roman" pitchFamily="18" charset="0"/>
                <a:cs typeface="Times New Roman" pitchFamily="18" charset="0"/>
              </a:rPr>
              <a:t>деятельности.</a:t>
            </a:r>
          </a:p>
          <a:p>
            <a:r>
              <a:rPr lang="ru-RU" dirty="0" smtClean="0"/>
              <a:t>  </a:t>
            </a:r>
            <a:endParaRPr lang="ru-RU" dirty="0"/>
          </a:p>
          <a:p>
            <a:endParaRPr lang="ru-RU" dirty="0"/>
          </a:p>
        </p:txBody>
      </p:sp>
    </p:spTree>
    <p:extLst>
      <p:ext uri="{BB962C8B-B14F-4D97-AF65-F5344CB8AC3E}">
        <p14:creationId xmlns:p14="http://schemas.microsoft.com/office/powerpoint/2010/main" val="6277318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512" y="609601"/>
            <a:ext cx="8784976" cy="4115543"/>
          </a:xfrm>
        </p:spPr>
        <p:txBody>
          <a:bodyPr/>
          <a:lstStyle/>
          <a:p>
            <a:r>
              <a:rPr lang="ru-RU" sz="3600" b="1" dirty="0" smtClean="0">
                <a:effectLst/>
                <a:latin typeface="Times New Roman" pitchFamily="18" charset="0"/>
                <a:cs typeface="Times New Roman" pitchFamily="18" charset="0"/>
              </a:rPr>
              <a:t>Прекращение </a:t>
            </a:r>
            <a:r>
              <a:rPr lang="ru-RU" sz="3600" b="1" dirty="0">
                <a:effectLst/>
                <a:latin typeface="Times New Roman" pitchFamily="18" charset="0"/>
                <a:cs typeface="Times New Roman" pitchFamily="18" charset="0"/>
              </a:rPr>
              <a:t>трудового договора вследствие нарушения установленных </a:t>
            </a:r>
            <a:r>
              <a:rPr lang="ru-RU" sz="3600" b="1" dirty="0" smtClean="0">
                <a:effectLst/>
                <a:latin typeface="Times New Roman" pitchFamily="18" charset="0"/>
                <a:cs typeface="Times New Roman" pitchFamily="18" charset="0"/>
              </a:rPr>
              <a:t>ТКРФ </a:t>
            </a:r>
            <a:r>
              <a:rPr lang="ru-RU" sz="3600" b="1" dirty="0">
                <a:effectLst/>
                <a:latin typeface="Times New Roman" pitchFamily="18" charset="0"/>
                <a:cs typeface="Times New Roman" pitchFamily="18" charset="0"/>
              </a:rPr>
              <a:t>или иным федеральным законом обязательных правил при заключении трудового договора</a:t>
            </a:r>
            <a:endParaRPr lang="ru-RU" sz="3600"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42340626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916832"/>
          </a:xfrm>
        </p:spPr>
        <p:txBody>
          <a:bodyPr/>
          <a:lstStyle/>
          <a:p>
            <a:pPr>
              <a:lnSpc>
                <a:spcPct val="100000"/>
              </a:lnSpc>
            </a:pPr>
            <a:r>
              <a:rPr lang="ru-RU" sz="2400" dirty="0">
                <a:effectLst/>
                <a:latin typeface="Times New Roman" pitchFamily="18" charset="0"/>
                <a:cs typeface="Times New Roman" pitchFamily="18" charset="0"/>
              </a:rPr>
              <a:t>Трудовой договор прекращается вследствие нарушения установленных </a:t>
            </a:r>
            <a:r>
              <a:rPr lang="ru-RU" sz="2400" dirty="0" smtClean="0">
                <a:effectLst/>
                <a:latin typeface="Times New Roman" pitchFamily="18" charset="0"/>
                <a:cs typeface="Times New Roman" pitchFamily="18" charset="0"/>
              </a:rPr>
              <a:t>ТК </a:t>
            </a:r>
            <a:r>
              <a:rPr lang="ru-RU" sz="2400" dirty="0">
                <a:effectLst/>
                <a:latin typeface="Times New Roman" pitchFamily="18" charset="0"/>
                <a:cs typeface="Times New Roman" pitchFamily="18" charset="0"/>
              </a:rPr>
              <a:t>РФ или иным федеральным законом правил его заключения (п. 11 ст. 77 </a:t>
            </a:r>
            <a:r>
              <a:rPr lang="ru-RU" sz="2400" dirty="0" smtClean="0">
                <a:effectLst/>
                <a:latin typeface="Times New Roman" pitchFamily="18" charset="0"/>
                <a:cs typeface="Times New Roman" pitchFamily="18" charset="0"/>
              </a:rPr>
              <a:t>ТК </a:t>
            </a:r>
            <a:r>
              <a:rPr lang="ru-RU" sz="2400" dirty="0">
                <a:effectLst/>
                <a:latin typeface="Times New Roman" pitchFamily="18" charset="0"/>
                <a:cs typeface="Times New Roman" pitchFamily="18" charset="0"/>
              </a:rPr>
              <a:t>РФ), </a:t>
            </a:r>
            <a:r>
              <a:rPr lang="ru-RU" sz="2400" dirty="0" smtClean="0">
                <a:effectLst/>
                <a:latin typeface="Times New Roman" pitchFamily="18" charset="0"/>
                <a:cs typeface="Times New Roman" pitchFamily="18" charset="0"/>
              </a:rPr>
              <a:t/>
            </a:r>
            <a:br>
              <a:rPr lang="ru-RU" sz="2400" dirty="0" smtClean="0">
                <a:effectLst/>
                <a:latin typeface="Times New Roman" pitchFamily="18" charset="0"/>
                <a:cs typeface="Times New Roman" pitchFamily="18" charset="0"/>
              </a:rPr>
            </a:br>
            <a:r>
              <a:rPr lang="ru-RU" sz="2400" b="1" u="sng" dirty="0" smtClean="0">
                <a:effectLst/>
                <a:latin typeface="Times New Roman" pitchFamily="18" charset="0"/>
                <a:cs typeface="Times New Roman" pitchFamily="18" charset="0"/>
              </a:rPr>
              <a:t>если  </a:t>
            </a:r>
            <a:r>
              <a:rPr lang="ru-RU" sz="2400" b="1" u="sng" dirty="0">
                <a:effectLst/>
                <a:latin typeface="Times New Roman" pitchFamily="18" charset="0"/>
                <a:cs typeface="Times New Roman" pitchFamily="18" charset="0"/>
              </a:rPr>
              <a:t>нарушение этих правил исключает возможность продолжения работы в следующих случаях</a:t>
            </a:r>
            <a:r>
              <a:rPr lang="ru-RU" sz="2400" b="1" u="sng" dirty="0" smtClean="0">
                <a:effectLst/>
                <a:latin typeface="Times New Roman" pitchFamily="18" charset="0"/>
                <a:cs typeface="Times New Roman" pitchFamily="18" charset="0"/>
              </a:rPr>
              <a:t>:</a:t>
            </a:r>
            <a:endParaRPr lang="ru-RU" sz="2400" b="1" u="sng" dirty="0">
              <a:effectLst/>
              <a:latin typeface="Times New Roman" pitchFamily="18" charset="0"/>
              <a:cs typeface="Times New Roman" pitchFamily="18" charset="0"/>
            </a:endParaRPr>
          </a:p>
        </p:txBody>
      </p:sp>
      <p:sp>
        <p:nvSpPr>
          <p:cNvPr id="3" name="Объект 2"/>
          <p:cNvSpPr>
            <a:spLocks noGrp="1"/>
          </p:cNvSpPr>
          <p:nvPr>
            <p:ph idx="1"/>
          </p:nvPr>
        </p:nvSpPr>
        <p:spPr>
          <a:xfrm>
            <a:off x="457200" y="1988840"/>
            <a:ext cx="8229600" cy="4137323"/>
          </a:xfrm>
        </p:spPr>
        <p:txBody>
          <a:bodyPr>
            <a:normAutofit fontScale="92500" lnSpcReduction="10000"/>
          </a:bodyPr>
          <a:lstStyle/>
          <a:p>
            <a:pPr lvl="0" algn="just"/>
            <a:r>
              <a:rPr lang="ru-RU" dirty="0" smtClean="0">
                <a:solidFill>
                  <a:schemeClr val="bg2">
                    <a:lumMod val="25000"/>
                  </a:schemeClr>
                </a:solidFill>
                <a:latin typeface="Times New Roman" pitchFamily="18" charset="0"/>
                <a:cs typeface="Times New Roman" pitchFamily="18" charset="0"/>
              </a:rPr>
              <a:t>Заключение </a:t>
            </a:r>
            <a:r>
              <a:rPr lang="ru-RU" dirty="0">
                <a:solidFill>
                  <a:schemeClr val="bg2">
                    <a:lumMod val="25000"/>
                  </a:schemeClr>
                </a:solidFill>
                <a:latin typeface="Times New Roman" pitchFamily="18" charset="0"/>
                <a:cs typeface="Times New Roman" pitchFamily="18" charset="0"/>
              </a:rPr>
              <a:t>трудового договора вопреки приговору суда о лишении конкретного лица права занимать определенные должности или заниматься определенной деятельностью.</a:t>
            </a:r>
          </a:p>
          <a:p>
            <a:pPr lvl="0" algn="just"/>
            <a:r>
              <a:rPr lang="ru-RU" dirty="0">
                <a:solidFill>
                  <a:schemeClr val="bg2">
                    <a:lumMod val="25000"/>
                  </a:schemeClr>
                </a:solidFill>
                <a:latin typeface="Times New Roman" pitchFamily="18" charset="0"/>
                <a:cs typeface="Times New Roman" pitchFamily="18" charset="0"/>
              </a:rPr>
              <a:t>З</a:t>
            </a:r>
            <a:r>
              <a:rPr lang="ru-RU" dirty="0" smtClean="0">
                <a:solidFill>
                  <a:schemeClr val="bg2">
                    <a:lumMod val="25000"/>
                  </a:schemeClr>
                </a:solidFill>
                <a:latin typeface="Times New Roman" pitchFamily="18" charset="0"/>
                <a:cs typeface="Times New Roman" pitchFamily="18" charset="0"/>
              </a:rPr>
              <a:t>аключение </a:t>
            </a:r>
            <a:r>
              <a:rPr lang="ru-RU" dirty="0">
                <a:solidFill>
                  <a:schemeClr val="bg2">
                    <a:lumMod val="25000"/>
                  </a:schemeClr>
                </a:solidFill>
                <a:latin typeface="Times New Roman" pitchFamily="18" charset="0"/>
                <a:cs typeface="Times New Roman" pitchFamily="18" charset="0"/>
              </a:rPr>
              <a:t>трудового договора на выполнение работы, противопоказанной данному лицу по состоянию здоровья в соответствии с медицинским заключением.</a:t>
            </a:r>
          </a:p>
          <a:p>
            <a:pPr lvl="0" algn="just"/>
            <a:r>
              <a:rPr lang="ru-RU" dirty="0">
                <a:solidFill>
                  <a:schemeClr val="bg2">
                    <a:lumMod val="25000"/>
                  </a:schemeClr>
                </a:solidFill>
                <a:latin typeface="Times New Roman" pitchFamily="18" charset="0"/>
                <a:cs typeface="Times New Roman" pitchFamily="18" charset="0"/>
              </a:rPr>
              <a:t>О</a:t>
            </a:r>
            <a:r>
              <a:rPr lang="ru-RU" dirty="0" smtClean="0">
                <a:solidFill>
                  <a:schemeClr val="bg2">
                    <a:lumMod val="25000"/>
                  </a:schemeClr>
                </a:solidFill>
                <a:latin typeface="Times New Roman" pitchFamily="18" charset="0"/>
                <a:cs typeface="Times New Roman" pitchFamily="18" charset="0"/>
              </a:rPr>
              <a:t>тсутствие </a:t>
            </a:r>
            <a:r>
              <a:rPr lang="ru-RU" dirty="0">
                <a:solidFill>
                  <a:schemeClr val="bg2">
                    <a:lumMod val="25000"/>
                  </a:schemeClr>
                </a:solidFill>
                <a:latin typeface="Times New Roman" pitchFamily="18" charset="0"/>
                <a:cs typeface="Times New Roman" pitchFamily="18" charset="0"/>
              </a:rPr>
              <a:t>соответствующего документа об образовании, если выполнение работы требует специальных знаний в соответствии с федеральным законом или иным нормативным правовым актом. Отсутствие соответствующего документа об образовании является основанием для прекращения трудового договора по п. 11 ст. 77 </a:t>
            </a:r>
            <a:r>
              <a:rPr lang="ru-RU" dirty="0" smtClean="0">
                <a:solidFill>
                  <a:schemeClr val="bg2">
                    <a:lumMod val="25000"/>
                  </a:schemeClr>
                </a:solidFill>
                <a:latin typeface="Times New Roman" pitchFamily="18" charset="0"/>
                <a:cs typeface="Times New Roman" pitchFamily="18" charset="0"/>
              </a:rPr>
              <a:t>ТК РФ</a:t>
            </a:r>
            <a:r>
              <a:rPr lang="ru-RU" dirty="0">
                <a:solidFill>
                  <a:schemeClr val="bg2">
                    <a:lumMod val="25000"/>
                  </a:schemeClr>
                </a:solidFill>
                <a:latin typeface="Times New Roman" pitchFamily="18" charset="0"/>
                <a:cs typeface="Times New Roman" pitchFamily="18" charset="0"/>
              </a:rPr>
              <a:t>.</a:t>
            </a:r>
          </a:p>
          <a:p>
            <a:endParaRPr lang="ru-RU" dirty="0"/>
          </a:p>
        </p:txBody>
      </p:sp>
    </p:spTree>
    <p:extLst>
      <p:ext uri="{BB962C8B-B14F-4D97-AF65-F5344CB8AC3E}">
        <p14:creationId xmlns:p14="http://schemas.microsoft.com/office/powerpoint/2010/main" val="14318990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2856"/>
            <a:ext cx="7772400" cy="2088232"/>
          </a:xfrm>
        </p:spPr>
        <p:txBody>
          <a:bodyPr/>
          <a:lstStyle/>
          <a:p>
            <a:r>
              <a:rPr lang="ru-RU" sz="5400" b="1" dirty="0" smtClean="0">
                <a:effectLst/>
                <a:latin typeface="Times New Roman" pitchFamily="18" charset="0"/>
                <a:cs typeface="Times New Roman" pitchFamily="18" charset="0"/>
              </a:rPr>
              <a:t>Расчеты </a:t>
            </a:r>
            <a:r>
              <a:rPr lang="ru-RU" sz="5400" b="1" dirty="0">
                <a:effectLst/>
                <a:latin typeface="Times New Roman" pitchFamily="18" charset="0"/>
                <a:cs typeface="Times New Roman" pitchFamily="18" charset="0"/>
              </a:rPr>
              <a:t>при </a:t>
            </a:r>
            <a:r>
              <a:rPr lang="ru-RU" sz="5400" b="1" dirty="0" smtClean="0">
                <a:effectLst/>
                <a:latin typeface="Times New Roman" pitchFamily="18" charset="0"/>
                <a:cs typeface="Times New Roman" pitchFamily="18" charset="0"/>
              </a:rPr>
              <a:t>увольнении</a:t>
            </a:r>
            <a:endParaRPr lang="ru-RU" sz="7200" dirty="0"/>
          </a:p>
        </p:txBody>
      </p:sp>
    </p:spTree>
    <p:extLst>
      <p:ext uri="{BB962C8B-B14F-4D97-AF65-F5344CB8AC3E}">
        <p14:creationId xmlns:p14="http://schemas.microsoft.com/office/powerpoint/2010/main" val="36179938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9"/>
            <a:ext cx="8229600" cy="4320479"/>
          </a:xfrm>
        </p:spPr>
        <p:txBody>
          <a:bodyPr>
            <a:normAutofit/>
          </a:bodyPr>
          <a:lstStyle/>
          <a:p>
            <a:pPr algn="just"/>
            <a:r>
              <a:rPr lang="ru-RU" dirty="0">
                <a:solidFill>
                  <a:schemeClr val="bg2">
                    <a:lumMod val="25000"/>
                  </a:schemeClr>
                </a:solidFill>
                <a:latin typeface="Times New Roman" pitchFamily="18" charset="0"/>
                <a:cs typeface="Times New Roman" pitchFamily="18" charset="0"/>
              </a:rPr>
              <a:t>При прекращении трудового договора выплата всех сумм, причитающихся работнику от работодателя, </a:t>
            </a:r>
            <a:r>
              <a:rPr lang="ru-RU" b="1" u="sng" dirty="0">
                <a:solidFill>
                  <a:schemeClr val="tx2">
                    <a:lumMod val="75000"/>
                  </a:schemeClr>
                </a:solidFill>
                <a:latin typeface="Times New Roman" pitchFamily="18" charset="0"/>
                <a:cs typeface="Times New Roman" pitchFamily="18" charset="0"/>
              </a:rPr>
              <a:t>производится в день увольнения работника.</a:t>
            </a:r>
            <a:r>
              <a:rPr lang="ru-RU" b="1" dirty="0">
                <a:solidFill>
                  <a:schemeClr val="tx2">
                    <a:lumMod val="75000"/>
                  </a:schemeClr>
                </a:solidFill>
                <a:latin typeface="Times New Roman" pitchFamily="18" charset="0"/>
                <a:cs typeface="Times New Roman" pitchFamily="18" charset="0"/>
              </a:rPr>
              <a:t> </a:t>
            </a:r>
            <a:r>
              <a:rPr lang="ru-RU" dirty="0">
                <a:solidFill>
                  <a:schemeClr val="bg2">
                    <a:lumMod val="25000"/>
                  </a:schemeClr>
                </a:solidFill>
                <a:latin typeface="Times New Roman" pitchFamily="18" charset="0"/>
                <a:cs typeface="Times New Roman" pitchFamily="18" charset="0"/>
              </a:rPr>
              <a:t>Если работник в день увольнения не работал, то соответствующие суммы должны быть выплачены не позднее следующего дня после предъявления уволенным работником требования о расчете.</a:t>
            </a:r>
          </a:p>
          <a:p>
            <a:pPr algn="just"/>
            <a:r>
              <a:rPr lang="ru-RU" dirty="0">
                <a:solidFill>
                  <a:schemeClr val="bg2">
                    <a:lumMod val="25000"/>
                  </a:schemeClr>
                </a:solidFill>
                <a:latin typeface="Times New Roman" pitchFamily="18" charset="0"/>
                <a:cs typeface="Times New Roman" pitchFamily="18" charset="0"/>
              </a:rPr>
              <a:t>В случае спора о размерах сумм, причитающихся работнику при увольнении, работодатель обязан в указанный выше срок выплатить не оспариваемую им сумму (ст. 140 ТК РФ). </a:t>
            </a:r>
          </a:p>
          <a:p>
            <a:endParaRPr lang="ru-RU" dirty="0"/>
          </a:p>
        </p:txBody>
      </p:sp>
    </p:spTree>
    <p:extLst>
      <p:ext uri="{BB962C8B-B14F-4D97-AF65-F5344CB8AC3E}">
        <p14:creationId xmlns:p14="http://schemas.microsoft.com/office/powerpoint/2010/main" val="35436393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692696"/>
          </a:xfrm>
        </p:spPr>
        <p:txBody>
          <a:bodyPr/>
          <a:lstStyle/>
          <a:p>
            <a:pPr>
              <a:lnSpc>
                <a:spcPct val="100000"/>
              </a:lnSpc>
            </a:pPr>
            <a:r>
              <a:rPr lang="x-none" sz="2400" b="1" u="sng">
                <a:effectLst/>
                <a:latin typeface="Times New Roman" pitchFamily="18" charset="0"/>
                <a:cs typeface="Times New Roman" pitchFamily="18" charset="0"/>
              </a:rPr>
              <a:t>Работодатель обязан выплатить работнику выходное пособие в следующих размерах и случаях</a:t>
            </a:r>
            <a:r>
              <a:rPr lang="x-none" sz="2400" b="1" u="sng" smtClean="0">
                <a:effectLst/>
                <a:latin typeface="Times New Roman" pitchFamily="18" charset="0"/>
                <a:cs typeface="Times New Roman" pitchFamily="18" charset="0"/>
              </a:rPr>
              <a:t>:</a:t>
            </a:r>
            <a:endParaRPr lang="ru-RU" sz="2400" b="1" u="sng" dirty="0">
              <a:effectLst/>
              <a:latin typeface="Times New Roman" pitchFamily="18" charset="0"/>
              <a:cs typeface="Times New Roman" pitchFamily="18" charset="0"/>
            </a:endParaRPr>
          </a:p>
        </p:txBody>
      </p:sp>
      <p:sp>
        <p:nvSpPr>
          <p:cNvPr id="3" name="Объект 2"/>
          <p:cNvSpPr>
            <a:spLocks noGrp="1"/>
          </p:cNvSpPr>
          <p:nvPr>
            <p:ph idx="1"/>
          </p:nvPr>
        </p:nvSpPr>
        <p:spPr>
          <a:xfrm>
            <a:off x="323528" y="836712"/>
            <a:ext cx="8496944" cy="5904656"/>
          </a:xfrm>
        </p:spPr>
        <p:txBody>
          <a:bodyPr>
            <a:normAutofit fontScale="62500" lnSpcReduction="20000"/>
          </a:bodyPr>
          <a:lstStyle/>
          <a:p>
            <a:pPr algn="just"/>
            <a:r>
              <a:rPr lang="ru-RU" b="1" dirty="0" smtClean="0">
                <a:solidFill>
                  <a:schemeClr val="bg2">
                    <a:lumMod val="25000"/>
                  </a:schemeClr>
                </a:solidFill>
                <a:latin typeface="Times New Roman" pitchFamily="18" charset="0"/>
                <a:cs typeface="Times New Roman" pitchFamily="18" charset="0"/>
              </a:rPr>
              <a:t>а</a:t>
            </a:r>
            <a:r>
              <a:rPr lang="ru-RU" b="1" dirty="0">
                <a:solidFill>
                  <a:schemeClr val="bg2">
                    <a:lumMod val="25000"/>
                  </a:schemeClr>
                </a:solidFill>
                <a:latin typeface="Times New Roman" pitchFamily="18" charset="0"/>
                <a:cs typeface="Times New Roman" pitchFamily="18" charset="0"/>
              </a:rPr>
              <a:t>) в размере среднего месячного заработка</a:t>
            </a:r>
            <a:r>
              <a:rPr lang="ru-RU" dirty="0">
                <a:solidFill>
                  <a:schemeClr val="bg2">
                    <a:lumMod val="25000"/>
                  </a:schemeClr>
                </a:solidFill>
                <a:latin typeface="Times New Roman" pitchFamily="18" charset="0"/>
                <a:cs typeface="Times New Roman" pitchFamily="18" charset="0"/>
              </a:rPr>
              <a:t>:</a:t>
            </a:r>
          </a:p>
          <a:p>
            <a:pPr lvl="0" algn="just"/>
            <a:r>
              <a:rPr lang="ru-RU" dirty="0">
                <a:solidFill>
                  <a:schemeClr val="bg2">
                    <a:lumMod val="25000"/>
                  </a:schemeClr>
                </a:solidFill>
                <a:latin typeface="Times New Roman" pitchFamily="18" charset="0"/>
                <a:cs typeface="Times New Roman" pitchFamily="18" charset="0"/>
              </a:rPr>
              <a:t>при расторжении трудового договора в связи с ликвидацией организации (п. 1 ст. 81; 178 ТК РФ);</a:t>
            </a:r>
          </a:p>
          <a:p>
            <a:pPr lvl="0" algn="just"/>
            <a:r>
              <a:rPr lang="ru-RU" dirty="0">
                <a:solidFill>
                  <a:schemeClr val="bg2">
                    <a:lumMod val="25000"/>
                  </a:schemeClr>
                </a:solidFill>
                <a:latin typeface="Times New Roman" pitchFamily="18" charset="0"/>
                <a:cs typeface="Times New Roman" pitchFamily="18" charset="0"/>
              </a:rPr>
              <a:t>при расторжении трудового договора в связи с сокращением численности или штата работников организации (п. 2 ст. 81; 178 ТК РФ);</a:t>
            </a:r>
          </a:p>
          <a:p>
            <a:pPr lvl="0" algn="just"/>
            <a:r>
              <a:rPr lang="ru-RU" dirty="0">
                <a:solidFill>
                  <a:schemeClr val="bg2">
                    <a:lumMod val="25000"/>
                  </a:schemeClr>
                </a:solidFill>
                <a:latin typeface="Times New Roman" pitchFamily="18" charset="0"/>
                <a:cs typeface="Times New Roman" pitchFamily="18" charset="0"/>
              </a:rPr>
              <a:t>при прекращении трудового договора в связи с нарушением установленных Трудовым кодексом РФ или иным федеральным законом правил заключения трудового договора, если это нарушение исключает возможность продолжения работы и если нарушение правил заключения трудового договора допущено не по вине работника (п. 11 ст. 77; 84 ТК РФ);</a:t>
            </a:r>
          </a:p>
          <a:p>
            <a:pPr algn="just"/>
            <a:r>
              <a:rPr lang="ru-RU" b="1" dirty="0">
                <a:solidFill>
                  <a:schemeClr val="bg2">
                    <a:lumMod val="25000"/>
                  </a:schemeClr>
                </a:solidFill>
                <a:latin typeface="Times New Roman" pitchFamily="18" charset="0"/>
                <a:cs typeface="Times New Roman" pitchFamily="18" charset="0"/>
              </a:rPr>
              <a:t>б) в размере двухнедельного среднего заработка при расторжении трудового договора в связи с (ст. 178 ТК РФ</a:t>
            </a:r>
            <a:r>
              <a:rPr lang="ru-RU" b="1" dirty="0" smtClean="0">
                <a:solidFill>
                  <a:schemeClr val="bg2">
                    <a:lumMod val="25000"/>
                  </a:schemeClr>
                </a:solidFill>
                <a:latin typeface="Times New Roman" pitchFamily="18" charset="0"/>
                <a:cs typeface="Times New Roman" pitchFamily="18" charset="0"/>
              </a:rPr>
              <a:t>):</a:t>
            </a:r>
            <a:endParaRPr lang="ru-RU" dirty="0">
              <a:solidFill>
                <a:schemeClr val="bg2">
                  <a:lumMod val="25000"/>
                </a:schemeClr>
              </a:solidFill>
              <a:latin typeface="Times New Roman" pitchFamily="18" charset="0"/>
              <a:cs typeface="Times New Roman" pitchFamily="18" charset="0"/>
            </a:endParaRPr>
          </a:p>
          <a:p>
            <a:pPr algn="just"/>
            <a:r>
              <a:rPr lang="ru-RU" dirty="0" smtClean="0">
                <a:solidFill>
                  <a:schemeClr val="bg2">
                    <a:lumMod val="25000"/>
                  </a:schemeClr>
                </a:solidFill>
                <a:latin typeface="Times New Roman" pitchFamily="18" charset="0"/>
                <a:cs typeface="Times New Roman" pitchFamily="18" charset="0"/>
              </a:rPr>
              <a:t>- отказом </a:t>
            </a:r>
            <a:r>
              <a:rPr lang="ru-RU" dirty="0">
                <a:solidFill>
                  <a:schemeClr val="bg2">
                    <a:lumMod val="25000"/>
                  </a:schemeClr>
                </a:solidFill>
                <a:latin typeface="Times New Roman" pitchFamily="18" charset="0"/>
                <a:cs typeface="Times New Roman" pitchFamily="18" charset="0"/>
              </a:rPr>
              <a:t>работника от перевода на другую работу, необходимого ему в соответствии с медицинским заключением, выданным в порядке, установленном федеральными законами и иными нормативными правовыми актами Российской Федерации, либо отсутствием у работодателя соответствующей  работы (</a:t>
            </a:r>
            <a:r>
              <a:rPr lang="ru-RU" dirty="0" smtClean="0">
                <a:solidFill>
                  <a:schemeClr val="bg2">
                    <a:lumMod val="25000"/>
                  </a:schemeClr>
                </a:solidFill>
                <a:latin typeface="Times New Roman" pitchFamily="18" charset="0"/>
                <a:cs typeface="Times New Roman" pitchFamily="18" charset="0"/>
              </a:rPr>
              <a:t>п. 8 </a:t>
            </a:r>
            <a:r>
              <a:rPr lang="ru-RU" dirty="0">
                <a:solidFill>
                  <a:schemeClr val="bg2">
                    <a:lumMod val="25000"/>
                  </a:schemeClr>
                </a:solidFill>
                <a:latin typeface="Times New Roman" pitchFamily="18" charset="0"/>
                <a:cs typeface="Times New Roman" pitchFamily="18" charset="0"/>
              </a:rPr>
              <a:t>части первой </a:t>
            </a:r>
            <a:r>
              <a:rPr lang="ru-RU" dirty="0" smtClean="0">
                <a:solidFill>
                  <a:schemeClr val="bg2">
                    <a:lumMod val="25000"/>
                  </a:schemeClr>
                </a:solidFill>
                <a:latin typeface="Times New Roman" pitchFamily="18" charset="0"/>
                <a:cs typeface="Times New Roman" pitchFamily="18" charset="0"/>
              </a:rPr>
              <a:t>ст.77 ТК РФ);</a:t>
            </a:r>
            <a:endParaRPr lang="ru-RU" dirty="0">
              <a:solidFill>
                <a:schemeClr val="bg2">
                  <a:lumMod val="25000"/>
                </a:schemeClr>
              </a:solidFill>
              <a:latin typeface="Times New Roman" pitchFamily="18" charset="0"/>
              <a:cs typeface="Times New Roman" pitchFamily="18" charset="0"/>
            </a:endParaRPr>
          </a:p>
          <a:p>
            <a:pPr lvl="0" algn="just"/>
            <a:r>
              <a:rPr lang="ru-RU" dirty="0">
                <a:solidFill>
                  <a:schemeClr val="bg2">
                    <a:lumMod val="25000"/>
                  </a:schemeClr>
                </a:solidFill>
                <a:latin typeface="Times New Roman" pitchFamily="18" charset="0"/>
                <a:cs typeface="Times New Roman" pitchFamily="18" charset="0"/>
              </a:rPr>
              <a:t>- призывом работника на военную службу или направлением его на заменяющую ее альтернативную   гражданскую службу (п. 1 части первой  ст. 83 ТК РФ);</a:t>
            </a:r>
          </a:p>
          <a:p>
            <a:pPr lvl="0" algn="just"/>
            <a:r>
              <a:rPr lang="ru-RU" dirty="0">
                <a:solidFill>
                  <a:schemeClr val="bg2">
                    <a:lumMod val="25000"/>
                  </a:schemeClr>
                </a:solidFill>
                <a:latin typeface="Times New Roman" pitchFamily="18" charset="0"/>
                <a:cs typeface="Times New Roman" pitchFamily="18" charset="0"/>
              </a:rPr>
              <a:t>- восстановлением на работе работника, ранее выполнявшего эту работу (п. 2 части первой ст. 83 ТК РФ);</a:t>
            </a:r>
          </a:p>
          <a:p>
            <a:pPr algn="just"/>
            <a:r>
              <a:rPr lang="ru-RU" dirty="0">
                <a:solidFill>
                  <a:schemeClr val="bg2">
                    <a:lumMod val="25000"/>
                  </a:schemeClr>
                </a:solidFill>
                <a:latin typeface="Times New Roman" pitchFamily="18" charset="0"/>
                <a:cs typeface="Times New Roman" pitchFamily="18" charset="0"/>
              </a:rPr>
              <a:t>- отказом работника от перевода на работу в другую местность вместе с работодателем (</a:t>
            </a:r>
            <a:r>
              <a:rPr lang="ru-RU" dirty="0" smtClean="0">
                <a:solidFill>
                  <a:schemeClr val="bg2">
                    <a:lumMod val="25000"/>
                  </a:schemeClr>
                </a:solidFill>
                <a:latin typeface="Times New Roman" pitchFamily="18" charset="0"/>
                <a:cs typeface="Times New Roman" pitchFamily="18" charset="0"/>
              </a:rPr>
              <a:t>п. </a:t>
            </a:r>
            <a:r>
              <a:rPr lang="ru-RU" dirty="0">
                <a:solidFill>
                  <a:schemeClr val="bg2">
                    <a:lumMod val="25000"/>
                  </a:schemeClr>
                </a:solidFill>
                <a:latin typeface="Times New Roman" pitchFamily="18" charset="0"/>
                <a:cs typeface="Times New Roman" pitchFamily="18" charset="0"/>
              </a:rPr>
              <a:t>9 части первой </a:t>
            </a:r>
            <a:r>
              <a:rPr lang="ru-RU" dirty="0" smtClean="0">
                <a:solidFill>
                  <a:schemeClr val="bg2">
                    <a:lumMod val="25000"/>
                  </a:schemeClr>
                </a:solidFill>
                <a:latin typeface="Times New Roman" pitchFamily="18" charset="0"/>
                <a:cs typeface="Times New Roman" pitchFamily="18" charset="0"/>
              </a:rPr>
              <a:t>ст. </a:t>
            </a:r>
            <a:r>
              <a:rPr lang="ru-RU" dirty="0">
                <a:solidFill>
                  <a:schemeClr val="bg2">
                    <a:lumMod val="25000"/>
                  </a:schemeClr>
                </a:solidFill>
                <a:latin typeface="Times New Roman" pitchFamily="18" charset="0"/>
                <a:cs typeface="Times New Roman" pitchFamily="18" charset="0"/>
              </a:rPr>
              <a:t>77 </a:t>
            </a:r>
            <a:r>
              <a:rPr lang="ru-RU" dirty="0" smtClean="0">
                <a:solidFill>
                  <a:schemeClr val="bg2">
                    <a:lumMod val="25000"/>
                  </a:schemeClr>
                </a:solidFill>
                <a:latin typeface="Times New Roman" pitchFamily="18" charset="0"/>
                <a:cs typeface="Times New Roman" pitchFamily="18" charset="0"/>
              </a:rPr>
              <a:t>ТК РФ);</a:t>
            </a:r>
            <a:endParaRPr lang="ru-RU" dirty="0">
              <a:solidFill>
                <a:schemeClr val="bg2">
                  <a:lumMod val="25000"/>
                </a:schemeClr>
              </a:solidFill>
              <a:latin typeface="Times New Roman" pitchFamily="18" charset="0"/>
              <a:cs typeface="Times New Roman" pitchFamily="18" charset="0"/>
            </a:endParaRPr>
          </a:p>
          <a:p>
            <a:pPr algn="just"/>
            <a:r>
              <a:rPr lang="ru-RU" dirty="0">
                <a:solidFill>
                  <a:schemeClr val="bg2">
                    <a:lumMod val="25000"/>
                  </a:schemeClr>
                </a:solidFill>
                <a:latin typeface="Times New Roman" pitchFamily="18" charset="0"/>
                <a:cs typeface="Times New Roman" pitchFamily="18" charset="0"/>
              </a:rPr>
              <a:t>- признанием работника полностью неспособным к трудовой деятельности в соответствии с медицинским заключением, выданным в порядке, установленном федеральными законами и иными нормативными правовыми актами Российской Федерации (</a:t>
            </a:r>
            <a:r>
              <a:rPr lang="ru-RU" dirty="0" smtClean="0">
                <a:solidFill>
                  <a:schemeClr val="bg2">
                    <a:lumMod val="25000"/>
                  </a:schemeClr>
                </a:solidFill>
                <a:latin typeface="Times New Roman" pitchFamily="18" charset="0"/>
                <a:cs typeface="Times New Roman" pitchFamily="18" charset="0"/>
              </a:rPr>
              <a:t>п. </a:t>
            </a:r>
            <a:r>
              <a:rPr lang="ru-RU" dirty="0">
                <a:solidFill>
                  <a:schemeClr val="bg2">
                    <a:lumMod val="25000"/>
                  </a:schemeClr>
                </a:solidFill>
                <a:latin typeface="Times New Roman" pitchFamily="18" charset="0"/>
                <a:cs typeface="Times New Roman" pitchFamily="18" charset="0"/>
              </a:rPr>
              <a:t>5 части первой </a:t>
            </a:r>
            <a:r>
              <a:rPr lang="ru-RU" dirty="0" smtClean="0">
                <a:solidFill>
                  <a:schemeClr val="bg2">
                    <a:lumMod val="25000"/>
                  </a:schemeClr>
                </a:solidFill>
                <a:latin typeface="Times New Roman" pitchFamily="18" charset="0"/>
                <a:cs typeface="Times New Roman" pitchFamily="18" charset="0"/>
              </a:rPr>
              <a:t>ст. </a:t>
            </a:r>
            <a:r>
              <a:rPr lang="ru-RU" dirty="0">
                <a:solidFill>
                  <a:schemeClr val="bg2">
                    <a:lumMod val="25000"/>
                  </a:schemeClr>
                </a:solidFill>
                <a:latin typeface="Times New Roman" pitchFamily="18" charset="0"/>
                <a:cs typeface="Times New Roman" pitchFamily="18" charset="0"/>
              </a:rPr>
              <a:t>83 </a:t>
            </a:r>
            <a:r>
              <a:rPr lang="ru-RU" dirty="0" smtClean="0">
                <a:solidFill>
                  <a:schemeClr val="bg2">
                    <a:lumMod val="25000"/>
                  </a:schemeClr>
                </a:solidFill>
                <a:latin typeface="Times New Roman" pitchFamily="18" charset="0"/>
                <a:cs typeface="Times New Roman" pitchFamily="18" charset="0"/>
              </a:rPr>
              <a:t>ТКРФ)</a:t>
            </a:r>
            <a:endParaRPr lang="ru-RU" dirty="0">
              <a:solidFill>
                <a:schemeClr val="bg2">
                  <a:lumMod val="25000"/>
                </a:schemeClr>
              </a:solidFill>
              <a:latin typeface="Times New Roman" pitchFamily="18" charset="0"/>
              <a:cs typeface="Times New Roman" pitchFamily="18" charset="0"/>
            </a:endParaRPr>
          </a:p>
          <a:p>
            <a:pPr algn="just"/>
            <a:r>
              <a:rPr lang="ru-RU" dirty="0">
                <a:solidFill>
                  <a:schemeClr val="bg2">
                    <a:lumMod val="25000"/>
                  </a:schemeClr>
                </a:solidFill>
                <a:latin typeface="Times New Roman" pitchFamily="18" charset="0"/>
                <a:cs typeface="Times New Roman" pitchFamily="18" charset="0"/>
              </a:rPr>
              <a:t>- отказом </a:t>
            </a:r>
            <a:r>
              <a:rPr lang="ru-RU" dirty="0" smtClean="0">
                <a:solidFill>
                  <a:schemeClr val="bg2">
                    <a:lumMod val="25000"/>
                  </a:schemeClr>
                </a:solidFill>
                <a:latin typeface="Times New Roman" pitchFamily="18" charset="0"/>
                <a:cs typeface="Times New Roman" pitchFamily="18" charset="0"/>
              </a:rPr>
              <a:t>работника </a:t>
            </a:r>
            <a:r>
              <a:rPr lang="ru-RU" dirty="0">
                <a:solidFill>
                  <a:schemeClr val="bg2">
                    <a:lumMod val="25000"/>
                  </a:schemeClr>
                </a:solidFill>
                <a:latin typeface="Times New Roman" pitchFamily="18" charset="0"/>
                <a:cs typeface="Times New Roman" pitchFamily="18" charset="0"/>
              </a:rPr>
              <a:t>от продолжения работы в связи с изменением определенных сторонами условий трудового договора (</a:t>
            </a:r>
            <a:r>
              <a:rPr lang="ru-RU" dirty="0" smtClean="0">
                <a:solidFill>
                  <a:schemeClr val="bg2">
                    <a:lumMod val="25000"/>
                  </a:schemeClr>
                </a:solidFill>
                <a:latin typeface="Times New Roman" pitchFamily="18" charset="0"/>
                <a:cs typeface="Times New Roman" pitchFamily="18" charset="0"/>
              </a:rPr>
              <a:t>п. </a:t>
            </a:r>
            <a:r>
              <a:rPr lang="ru-RU" dirty="0">
                <a:solidFill>
                  <a:schemeClr val="bg2">
                    <a:lumMod val="25000"/>
                  </a:schemeClr>
                </a:solidFill>
                <a:latin typeface="Times New Roman" pitchFamily="18" charset="0"/>
                <a:cs typeface="Times New Roman" pitchFamily="18" charset="0"/>
              </a:rPr>
              <a:t>7 части первой </a:t>
            </a:r>
            <a:r>
              <a:rPr lang="ru-RU" dirty="0" smtClean="0">
                <a:solidFill>
                  <a:schemeClr val="bg2">
                    <a:lumMod val="25000"/>
                  </a:schemeClr>
                </a:solidFill>
                <a:latin typeface="Times New Roman" pitchFamily="18" charset="0"/>
                <a:cs typeface="Times New Roman" pitchFamily="18" charset="0"/>
              </a:rPr>
              <a:t>ст. </a:t>
            </a:r>
            <a:r>
              <a:rPr lang="ru-RU" dirty="0">
                <a:solidFill>
                  <a:schemeClr val="bg2">
                    <a:lumMod val="25000"/>
                  </a:schemeClr>
                </a:solidFill>
                <a:latin typeface="Times New Roman" pitchFamily="18" charset="0"/>
                <a:cs typeface="Times New Roman" pitchFamily="18" charset="0"/>
              </a:rPr>
              <a:t>77 </a:t>
            </a:r>
            <a:r>
              <a:rPr lang="ru-RU" dirty="0" smtClean="0">
                <a:solidFill>
                  <a:schemeClr val="bg2">
                    <a:lumMod val="25000"/>
                  </a:schemeClr>
                </a:solidFill>
                <a:latin typeface="Times New Roman" pitchFamily="18" charset="0"/>
                <a:cs typeface="Times New Roman" pitchFamily="18" charset="0"/>
              </a:rPr>
              <a:t>ТК РФ).</a:t>
            </a:r>
            <a:endParaRPr lang="ru-RU" dirty="0">
              <a:solidFill>
                <a:schemeClr val="bg2">
                  <a:lumMod val="25000"/>
                </a:schemeClr>
              </a:solidFill>
              <a:latin typeface="Times New Roman" pitchFamily="18" charset="0"/>
              <a:cs typeface="Times New Roman" pitchFamily="18" charset="0"/>
            </a:endParaRPr>
          </a:p>
          <a:p>
            <a:pPr lvl="0" algn="just"/>
            <a:endParaRPr lang="ru-RU" dirty="0" smtClean="0">
              <a:solidFill>
                <a:schemeClr val="bg2">
                  <a:lumMod val="25000"/>
                </a:schemeClr>
              </a:solidFill>
              <a:latin typeface="Times New Roman" pitchFamily="18" charset="0"/>
              <a:cs typeface="Times New Roman" pitchFamily="18" charset="0"/>
            </a:endParaRPr>
          </a:p>
          <a:p>
            <a:pPr lvl="0" algn="ctr"/>
            <a:r>
              <a:rPr lang="ru-RU" sz="2900" b="1" u="sng" dirty="0" smtClean="0">
                <a:solidFill>
                  <a:schemeClr val="tx2">
                    <a:lumMod val="75000"/>
                  </a:schemeClr>
                </a:solidFill>
                <a:latin typeface="Times New Roman" pitchFamily="18" charset="0"/>
                <a:cs typeface="Times New Roman" pitchFamily="18" charset="0"/>
              </a:rPr>
              <a:t>При </a:t>
            </a:r>
            <a:r>
              <a:rPr lang="ru-RU" sz="2900" b="1" u="sng" dirty="0">
                <a:solidFill>
                  <a:schemeClr val="tx2">
                    <a:lumMod val="75000"/>
                  </a:schemeClr>
                </a:solidFill>
                <a:latin typeface="Times New Roman" pitchFamily="18" charset="0"/>
                <a:cs typeface="Times New Roman" pitchFamily="18" charset="0"/>
              </a:rPr>
              <a:t>увольнении работнику выплачивается денежная компенсация за все неиспользованные отпуска.</a:t>
            </a:r>
          </a:p>
          <a:p>
            <a:endParaRPr lang="ru-RU" dirty="0"/>
          </a:p>
        </p:txBody>
      </p:sp>
    </p:spTree>
    <p:extLst>
      <p:ext uri="{BB962C8B-B14F-4D97-AF65-F5344CB8AC3E}">
        <p14:creationId xmlns:p14="http://schemas.microsoft.com/office/powerpoint/2010/main" val="16751980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492896"/>
            <a:ext cx="8229600" cy="1600200"/>
          </a:xfrm>
        </p:spPr>
        <p:txBody>
          <a:bodyPr/>
          <a:lstStyle/>
          <a:p>
            <a:r>
              <a:rPr lang="ru-RU" dirty="0"/>
              <a:t>Форма Т-8. Приказ об увольнении сотрудника. Образец и бланк</a:t>
            </a:r>
          </a:p>
        </p:txBody>
      </p:sp>
    </p:spTree>
    <p:extLst>
      <p:ext uri="{BB962C8B-B14F-4D97-AF65-F5344CB8AC3E}">
        <p14:creationId xmlns:p14="http://schemas.microsoft.com/office/powerpoint/2010/main" val="135689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844824"/>
            <a:ext cx="7772400" cy="2304256"/>
          </a:xfrm>
        </p:spPr>
        <p:txBody>
          <a:bodyPr/>
          <a:lstStyle/>
          <a:p>
            <a:r>
              <a:rPr lang="ru-RU" sz="5400" b="1" dirty="0" smtClean="0">
                <a:effectLst/>
                <a:latin typeface="Times New Roman" pitchFamily="18" charset="0"/>
                <a:cs typeface="Times New Roman" pitchFamily="18" charset="0"/>
              </a:rPr>
              <a:t>Общие </a:t>
            </a:r>
            <a:r>
              <a:rPr lang="ru-RU" sz="5400" b="1" dirty="0">
                <a:effectLst/>
                <a:latin typeface="Times New Roman" pitchFamily="18" charset="0"/>
                <a:cs typeface="Times New Roman" pitchFamily="18" charset="0"/>
              </a:rPr>
              <a:t>основания прекращения трудового договора</a:t>
            </a:r>
            <a:endParaRPr lang="ru-RU" sz="5400"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17245615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lnSpcReduction="10000"/>
          </a:bodyPr>
          <a:lstStyle/>
          <a:p>
            <a:r>
              <a:rPr lang="ru-RU" dirty="0"/>
              <a:t>Как правило, на большинстве предприятий оформлением бланка занимается сотрудник кадрового отдела, который после заполнения передает данный документ на подпись руководителю. Иногда, если компания небольшая, оформить форму Т-8 может и сам директор организации. После внесения в бланк всех необходимых сведений и подписи руководителя, с приказом должен ознакомиться увольняемый работник и также поставить в нем свою подпись.</a:t>
            </a:r>
          </a:p>
          <a:p>
            <a:endParaRPr lang="ru-RU" dirty="0"/>
          </a:p>
          <a:p>
            <a:r>
              <a:rPr lang="ru-RU" dirty="0"/>
              <a:t>На основании формы Т-8 вносятся записи в личную карточку сотрудника, в его трудовую книжку, а также делаются соответствующие подсчеты в бухгалтерии.</a:t>
            </a:r>
          </a:p>
        </p:txBody>
      </p:sp>
    </p:spTree>
    <p:extLst>
      <p:ext uri="{BB962C8B-B14F-4D97-AF65-F5344CB8AC3E}">
        <p14:creationId xmlns:p14="http://schemas.microsoft.com/office/powerpoint/2010/main" val="11907195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fontScale="92500" lnSpcReduction="20000"/>
          </a:bodyPr>
          <a:lstStyle/>
          <a:p>
            <a:r>
              <a:rPr lang="ru-RU" dirty="0"/>
              <a:t>Первое, что нужно внести в форму приказа Т-8 – полное наименование компании, в которой трудился работник, с обязательным указанием организационно-правового статуса (ИП, ЗАО, ООО, ОАО).</a:t>
            </a:r>
          </a:p>
          <a:p>
            <a:endParaRPr lang="ru-RU" dirty="0"/>
          </a:p>
          <a:p>
            <a:r>
              <a:rPr lang="ru-RU" dirty="0"/>
              <a:t>После этого здесь указывается номер приказа об увольнении (по внутреннему документообороту) и дата его составления. Оформляется он всегда в последний рабочий день сотрудника. В этот же день сотруднику необходимо выдать на руки все его документы (трудовую книжку, диплом и т.д.), а также выплатить расчетные заработные средства, включая выходное пособие, компенсацию за отпуск, и другие полагающиеся по закону выплаты.</a:t>
            </a:r>
          </a:p>
          <a:p>
            <a:endParaRPr lang="ru-RU" dirty="0"/>
          </a:p>
          <a:p>
            <a:r>
              <a:rPr lang="ru-RU" dirty="0"/>
              <a:t>В строке чуть ниже, о прекращении действия трудового договора, нужно указать дату заключения срочного трудового договора.</a:t>
            </a:r>
          </a:p>
        </p:txBody>
      </p:sp>
    </p:spTree>
    <p:extLst>
      <p:ext uri="{BB962C8B-B14F-4D97-AF65-F5344CB8AC3E}">
        <p14:creationId xmlns:p14="http://schemas.microsoft.com/office/powerpoint/2010/main" val="34022975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0" y="1556792"/>
            <a:ext cx="8919556" cy="4178052"/>
          </a:xfrm>
          <a:prstGeom prst="rect">
            <a:avLst/>
          </a:prstGeom>
        </p:spPr>
      </p:pic>
    </p:spTree>
    <p:extLst>
      <p:ext uri="{BB962C8B-B14F-4D97-AF65-F5344CB8AC3E}">
        <p14:creationId xmlns:p14="http://schemas.microsoft.com/office/powerpoint/2010/main" val="9776536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88640"/>
            <a:ext cx="8964488" cy="6480720"/>
          </a:xfrm>
        </p:spPr>
        <p:txBody>
          <a:bodyPr>
            <a:normAutofit fontScale="85000" lnSpcReduction="20000"/>
          </a:bodyPr>
          <a:lstStyle/>
          <a:p>
            <a:r>
              <a:rPr lang="ru-RU" dirty="0"/>
              <a:t>Сначала вписывается фамилия, имя, отчество увольняемого сотрудника (без каких-либо сокращений, в родительном падеже). Рядом, в соответствующую ячейку, ставится табельный номер, присвоенный сотруднику при трудоустройстве.</a:t>
            </a:r>
          </a:p>
          <a:p>
            <a:endParaRPr lang="ru-RU" dirty="0"/>
          </a:p>
          <a:p>
            <a:r>
              <a:rPr lang="ru-RU" dirty="0"/>
              <a:t>Затем указывается структурное подразделение (или название отдела), к которому относился сотрудник в данной организации, вписывается его должность.</a:t>
            </a:r>
          </a:p>
          <a:p>
            <a:endParaRPr lang="ru-RU" dirty="0"/>
          </a:p>
          <a:p>
            <a:r>
              <a:rPr lang="ru-RU" dirty="0"/>
              <a:t>Далее вписывается основание для прекращения трудового договора (увольнения). Здесь нужно указать причину увольнения строго в соответствии с Трудовым кодексом РФ. Чаще всего сюда вписывается пункт 3 статьи 77 ТК РФ (по собственному желанию).</a:t>
            </a:r>
          </a:p>
          <a:p>
            <a:endParaRPr lang="ru-RU" dirty="0"/>
          </a:p>
          <a:p>
            <a:r>
              <a:rPr lang="ru-RU" dirty="0"/>
              <a:t>Основанием для приказа служит документ, по которому с работником расторгается трудовой договор или происходит увольнение (тут надо обязательно указать вид документа и дату, когда он был составлен). Как правило, это личное заявление со стороны увольняющегося, но могут быть и другие свидетельства, например медицинское заключение, повестка в военкомат, служебная записка и т.д.</a:t>
            </a:r>
          </a:p>
        </p:txBody>
      </p:sp>
    </p:spTree>
    <p:extLst>
      <p:ext uri="{BB962C8B-B14F-4D97-AF65-F5344CB8AC3E}">
        <p14:creationId xmlns:p14="http://schemas.microsoft.com/office/powerpoint/2010/main" val="20031816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0" y="1484784"/>
            <a:ext cx="9144000" cy="3823042"/>
          </a:xfrm>
          <a:prstGeom prst="rect">
            <a:avLst/>
          </a:prstGeom>
        </p:spPr>
      </p:pic>
    </p:spTree>
    <p:extLst>
      <p:ext uri="{BB962C8B-B14F-4D97-AF65-F5344CB8AC3E}">
        <p14:creationId xmlns:p14="http://schemas.microsoft.com/office/powerpoint/2010/main" val="42423675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Подписи сторон</a:t>
            </a:r>
            <a:br>
              <a:rPr lang="ru-RU" dirty="0"/>
            </a:br>
            <a:endParaRPr lang="ru-RU" dirty="0"/>
          </a:p>
        </p:txBody>
      </p:sp>
      <p:sp>
        <p:nvSpPr>
          <p:cNvPr id="3" name="Объект 2"/>
          <p:cNvSpPr>
            <a:spLocks noGrp="1"/>
          </p:cNvSpPr>
          <p:nvPr>
            <p:ph idx="1"/>
          </p:nvPr>
        </p:nvSpPr>
        <p:spPr/>
        <p:txBody>
          <a:bodyPr>
            <a:normAutofit fontScale="92500" lnSpcReduction="20000"/>
          </a:bodyPr>
          <a:lstStyle/>
          <a:p>
            <a:r>
              <a:rPr lang="ru-RU" dirty="0" smtClean="0"/>
              <a:t>После </a:t>
            </a:r>
            <a:r>
              <a:rPr lang="ru-RU" dirty="0"/>
              <a:t>внесения основных сведений, приказ необходимо передать на утверждение директору предприятия, который своей подписью дает приказу законную силу.</a:t>
            </a:r>
          </a:p>
          <a:p>
            <a:endParaRPr lang="ru-RU" dirty="0"/>
          </a:p>
          <a:p>
            <a:r>
              <a:rPr lang="ru-RU" dirty="0"/>
              <a:t>И уже после подписания руководителем организации, с приказом необходимо также под роспись ознакомить сотрудника. Если подпись сотрудника в данном документе будет отсутствовать, то сотрудник может в дальнейшем оспорить свое увольнение через суд.</a:t>
            </a:r>
          </a:p>
          <a:p>
            <a:endParaRPr lang="ru-RU" dirty="0"/>
          </a:p>
          <a:p>
            <a:r>
              <a:rPr lang="ru-RU" dirty="0"/>
              <a:t>При наличии на предприятии профсоюзного органа, следует также поставить на данном бланке и его отметку.</a:t>
            </a:r>
          </a:p>
        </p:txBody>
      </p:sp>
    </p:spTree>
    <p:extLst>
      <p:ext uri="{BB962C8B-B14F-4D97-AF65-F5344CB8AC3E}">
        <p14:creationId xmlns:p14="http://schemas.microsoft.com/office/powerpoint/2010/main" val="102932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62831" y="2708920"/>
            <a:ext cx="9081169" cy="2324606"/>
          </a:xfrm>
          <a:prstGeom prst="rect">
            <a:avLst/>
          </a:prstGeom>
        </p:spPr>
      </p:pic>
    </p:spTree>
    <p:extLst>
      <p:ext uri="{BB962C8B-B14F-4D97-AF65-F5344CB8AC3E}">
        <p14:creationId xmlns:p14="http://schemas.microsoft.com/office/powerpoint/2010/main" val="25256550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fontScale="92500" lnSpcReduction="20000"/>
          </a:bodyPr>
          <a:lstStyle/>
          <a:p>
            <a:r>
              <a:rPr lang="ru-RU" dirty="0"/>
              <a:t>После оформления бланка Т-8 первый экземпляр приказа остаётся в архиве организации, второй отправляется в бухгалтерию, где производится окончательный финансовый расчет с сотрудником.</a:t>
            </a:r>
          </a:p>
          <a:p>
            <a:endParaRPr lang="ru-RU" dirty="0"/>
          </a:p>
          <a:p>
            <a:r>
              <a:rPr lang="ru-RU" dirty="0"/>
              <a:t>Если работник был лицом материально ответственным, то к данному приказу необходимо приложить документ о том, что к нему отсутствуют материальные претензии.</a:t>
            </a:r>
          </a:p>
          <a:p>
            <a:endParaRPr lang="ru-RU" dirty="0"/>
          </a:p>
          <a:p>
            <a:r>
              <a:rPr lang="ru-RU" dirty="0"/>
              <a:t>Кроме того, при желании бывшего сотрудника получить копии внутренних документов, связанных с его трудовой деятельностью на предприятии (приказов о трудоустройстве, переводах на другие работы и т.д.), их необходимо выдать в трехдневный срок с момента написания заявления на увольнение. Все копии должны быть в обязательном порядке заверены ответственными лицами.</a:t>
            </a:r>
          </a:p>
        </p:txBody>
      </p:sp>
    </p:spTree>
    <p:extLst>
      <p:ext uri="{BB962C8B-B14F-4D97-AF65-F5344CB8AC3E}">
        <p14:creationId xmlns:p14="http://schemas.microsoft.com/office/powerpoint/2010/main" val="27996526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252520" cy="6858000"/>
          </a:xfrm>
        </p:spPr>
        <p:txBody>
          <a:bodyPr>
            <a:normAutofit fontScale="55000" lnSpcReduction="20000"/>
          </a:bodyPr>
          <a:lstStyle/>
          <a:p>
            <a:r>
              <a:rPr lang="ru-RU" dirty="0"/>
              <a:t>ТК РФ Статья 77. Общие основания прекращения трудового договора</a:t>
            </a:r>
          </a:p>
          <a:p>
            <a:r>
              <a:rPr lang="ru-RU" dirty="0"/>
              <a:t>Путеводители по кадровым вопросам и трудовым спорам. Вопросы применения ст. 77 ТК РФ</a:t>
            </a:r>
          </a:p>
          <a:p>
            <a:r>
              <a:rPr lang="ru-RU" dirty="0"/>
              <a:t> </a:t>
            </a:r>
          </a:p>
          <a:p>
            <a:r>
              <a:rPr lang="ru-RU" dirty="0"/>
              <a:t>Основаниями прекращения трудового договора являются:</a:t>
            </a:r>
          </a:p>
          <a:p>
            <a:r>
              <a:rPr lang="ru-RU" dirty="0"/>
              <a:t>1) соглашение сторон (статья 78 настоящего Кодекса);</a:t>
            </a:r>
          </a:p>
          <a:p>
            <a:r>
              <a:rPr lang="ru-RU" dirty="0"/>
              <a:t>2) истечение срока трудового договора (статья 79 настоящего Кодекса), за исключением случаев, когда трудовые отношения фактически продолжаются и ни одна из сторон не потребовала их прекращения;</a:t>
            </a:r>
          </a:p>
          <a:p>
            <a:r>
              <a:rPr lang="ru-RU" dirty="0"/>
              <a:t>3) расторжение трудового договора по инициативе работника (статья 80 настоящего Кодекса);</a:t>
            </a:r>
          </a:p>
          <a:p>
            <a:r>
              <a:rPr lang="ru-RU" dirty="0"/>
              <a:t>4) расторжение трудового договора по инициативе работодателя (статьи 71 и 81 настоящего Кодекса);</a:t>
            </a:r>
          </a:p>
          <a:p>
            <a:r>
              <a:rPr lang="ru-RU" dirty="0"/>
              <a:t>5) перевод работника по его просьбе или с его согласия на работу к другому работодателю или переход на выборную работу (должность);</a:t>
            </a:r>
          </a:p>
          <a:p>
            <a:r>
              <a:rPr lang="ru-RU" dirty="0"/>
              <a:t>6) отказ работника от продолжения работы в связи со сменой собственника имущества организации, с изменением подведомственности (подчиненности) организации либо ее реорганизацией, с изменением типа государственного или муниципального учреждения (статья 75 настоящего Кодекса);</a:t>
            </a:r>
          </a:p>
          <a:p>
            <a:r>
              <a:rPr lang="ru-RU" dirty="0"/>
              <a:t>(в ред. Федерального закона от 02.04.2014 N 55-ФЗ)</a:t>
            </a:r>
          </a:p>
          <a:p>
            <a:r>
              <a:rPr lang="ru-RU" dirty="0"/>
              <a:t>(см. текст в предыдущей редакции)</a:t>
            </a:r>
          </a:p>
          <a:p>
            <a:r>
              <a:rPr lang="ru-RU" dirty="0"/>
              <a:t>7) отказ работника от продолжения работы в связи с изменением определенных сторонами условий трудового договора (часть четвертая статьи 74 настоящего Кодекса);</a:t>
            </a:r>
          </a:p>
          <a:p>
            <a:r>
              <a:rPr lang="ru-RU" dirty="0"/>
              <a:t>8) отказ работника от перевода на другую работу, необходимого ему в соответствии с медицинским заключением, выданным в порядке, установленном федеральными законами и иными нормативными правовыми актами Российской Федерации, либо отсутствие у работодателя соответствующей работы (части третья и четвертая статьи 73 настоящего Кодекса);</a:t>
            </a:r>
          </a:p>
          <a:p>
            <a:r>
              <a:rPr lang="ru-RU" dirty="0"/>
              <a:t>9) отказ работника от перевода на работу в другую местность вместе с работодателем (часть первая статьи 72.1 настоящего Кодекса);</a:t>
            </a:r>
          </a:p>
          <a:p>
            <a:r>
              <a:rPr lang="ru-RU" dirty="0"/>
              <a:t>10) обстоятельства, не зависящие от воли сторон (статья 83 настоящего Кодекса);</a:t>
            </a:r>
          </a:p>
          <a:p>
            <a:r>
              <a:rPr lang="ru-RU" dirty="0"/>
              <a:t>11) нарушение установленных настоящим Кодексом или иным федеральным законом правил заключения трудового договора, если это нарушение исключает возможность продолжения работы (статья 84 настоящего Кодекса).</a:t>
            </a:r>
          </a:p>
          <a:p>
            <a:r>
              <a:rPr lang="ru-RU" dirty="0"/>
              <a:t>(часть первая в ред. Федерального закона от 30.06.2006 N 90-ФЗ)</a:t>
            </a:r>
          </a:p>
          <a:p>
            <a:r>
              <a:rPr lang="ru-RU" dirty="0"/>
              <a:t>(см. текст в предыдущей редакции)</a:t>
            </a:r>
          </a:p>
          <a:p>
            <a:r>
              <a:rPr lang="ru-RU" dirty="0"/>
              <a:t>Трудовой договор может быть прекращен и по другим основаниям, предусмотренным настоящим Кодексом и иными федеральными законами.</a:t>
            </a:r>
          </a:p>
        </p:txBody>
      </p:sp>
    </p:spTree>
    <p:extLst>
      <p:ext uri="{BB962C8B-B14F-4D97-AF65-F5344CB8AC3E}">
        <p14:creationId xmlns:p14="http://schemas.microsoft.com/office/powerpoint/2010/main" val="77321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052736"/>
          </a:xfrm>
        </p:spPr>
        <p:txBody>
          <a:bodyPr/>
          <a:lstStyle/>
          <a:p>
            <a:pPr>
              <a:lnSpc>
                <a:spcPct val="100000"/>
              </a:lnSpc>
            </a:pPr>
            <a:r>
              <a:rPr lang="ru-RU" sz="3200" b="1" u="sng" dirty="0">
                <a:effectLst/>
                <a:latin typeface="Times New Roman" pitchFamily="18" charset="0"/>
                <a:cs typeface="Times New Roman" pitchFamily="18" charset="0"/>
              </a:rPr>
              <a:t>Основаниями прекращения трудового договора являются</a:t>
            </a:r>
            <a:r>
              <a:rPr lang="ru-RU" sz="3200" b="1" u="sng" dirty="0" smtClean="0">
                <a:effectLst/>
                <a:latin typeface="Times New Roman" pitchFamily="18" charset="0"/>
                <a:cs typeface="Times New Roman" pitchFamily="18" charset="0"/>
              </a:rPr>
              <a:t>:</a:t>
            </a:r>
            <a:endParaRPr lang="ru-RU" sz="3200" b="1" u="sng" dirty="0">
              <a:latin typeface="Times New Roman" pitchFamily="18" charset="0"/>
              <a:cs typeface="Times New Roman" pitchFamily="18" charset="0"/>
            </a:endParaRPr>
          </a:p>
        </p:txBody>
      </p:sp>
      <p:sp>
        <p:nvSpPr>
          <p:cNvPr id="3" name="Объект 2"/>
          <p:cNvSpPr>
            <a:spLocks noGrp="1"/>
          </p:cNvSpPr>
          <p:nvPr>
            <p:ph idx="1"/>
          </p:nvPr>
        </p:nvSpPr>
        <p:spPr>
          <a:xfrm>
            <a:off x="457200" y="1124744"/>
            <a:ext cx="8229600" cy="5256584"/>
          </a:xfrm>
        </p:spPr>
        <p:txBody>
          <a:bodyPr>
            <a:normAutofit fontScale="70000" lnSpcReduction="20000"/>
          </a:bodyPr>
          <a:lstStyle/>
          <a:p>
            <a:pPr algn="just"/>
            <a:r>
              <a:rPr lang="ru-RU" dirty="0">
                <a:solidFill>
                  <a:schemeClr val="bg2">
                    <a:lumMod val="25000"/>
                  </a:schemeClr>
                </a:solidFill>
                <a:latin typeface="Times New Roman" pitchFamily="18" charset="0"/>
                <a:cs typeface="Times New Roman" pitchFamily="18" charset="0"/>
              </a:rPr>
              <a:t>1) соглашение сторон (ст. 78 ТК РФ);</a:t>
            </a:r>
          </a:p>
          <a:p>
            <a:pPr algn="just"/>
            <a:r>
              <a:rPr lang="ru-RU" dirty="0">
                <a:solidFill>
                  <a:schemeClr val="bg2">
                    <a:lumMod val="25000"/>
                  </a:schemeClr>
                </a:solidFill>
                <a:latin typeface="Times New Roman" pitchFamily="18" charset="0"/>
                <a:cs typeface="Times New Roman" pitchFamily="18" charset="0"/>
              </a:rPr>
              <a:t>2) истечение срока трудового договора (ст. 79 ТК РФ), за исключением случаев, когда трудовые отношения фактически продолжаются и ни одна из сторон не потребовала их прекращения;</a:t>
            </a:r>
          </a:p>
          <a:p>
            <a:pPr algn="just"/>
            <a:r>
              <a:rPr lang="ru-RU" dirty="0">
                <a:solidFill>
                  <a:schemeClr val="bg2">
                    <a:lumMod val="25000"/>
                  </a:schemeClr>
                </a:solidFill>
                <a:latin typeface="Times New Roman" pitchFamily="18" charset="0"/>
                <a:cs typeface="Times New Roman" pitchFamily="18" charset="0"/>
              </a:rPr>
              <a:t>3) расторжение трудового договора по инициативе работника (ст. 80 ); ТК РФ</a:t>
            </a:r>
          </a:p>
          <a:p>
            <a:pPr algn="just"/>
            <a:r>
              <a:rPr lang="ru-RU" dirty="0">
                <a:solidFill>
                  <a:schemeClr val="bg2">
                    <a:lumMod val="25000"/>
                  </a:schemeClr>
                </a:solidFill>
                <a:latin typeface="Times New Roman" pitchFamily="18" charset="0"/>
                <a:cs typeface="Times New Roman" pitchFamily="18" charset="0"/>
              </a:rPr>
              <a:t>4) расторжение трудового договора по инициативе работодателя (статьи. 71, 81 ТК РФ);</a:t>
            </a:r>
          </a:p>
          <a:p>
            <a:pPr algn="just"/>
            <a:r>
              <a:rPr lang="ru-RU" dirty="0">
                <a:solidFill>
                  <a:schemeClr val="bg2">
                    <a:lumMod val="25000"/>
                  </a:schemeClr>
                </a:solidFill>
                <a:latin typeface="Times New Roman" pitchFamily="18" charset="0"/>
                <a:cs typeface="Times New Roman" pitchFamily="18" charset="0"/>
              </a:rPr>
              <a:t>5) перевод работника по его просьбе или с его согласия на работу к другому работодателю или переход на выборную работу (должность);</a:t>
            </a:r>
          </a:p>
          <a:p>
            <a:pPr algn="just"/>
            <a:r>
              <a:rPr lang="ru-RU" dirty="0">
                <a:solidFill>
                  <a:schemeClr val="bg2">
                    <a:lumMod val="25000"/>
                  </a:schemeClr>
                </a:solidFill>
                <a:latin typeface="Times New Roman" pitchFamily="18" charset="0"/>
                <a:cs typeface="Times New Roman" pitchFamily="18" charset="0"/>
              </a:rPr>
              <a:t>6) отказ работника от продолжения работы в связи со сменой собственника имущества организации, изменением подведомственности (подчиненности) организации либо ее реорганизацией (ст. 75 ТК РФ);</a:t>
            </a:r>
          </a:p>
          <a:p>
            <a:pPr algn="just"/>
            <a:r>
              <a:rPr lang="ru-RU" dirty="0">
                <a:solidFill>
                  <a:schemeClr val="bg2">
                    <a:lumMod val="25000"/>
                  </a:schemeClr>
                </a:solidFill>
                <a:latin typeface="Times New Roman" pitchFamily="18" charset="0"/>
                <a:cs typeface="Times New Roman" pitchFamily="18" charset="0"/>
              </a:rPr>
              <a:t>7) отказ работника от продолжения работы в связи с изменением определенных сторонами условий трудового договора (ст. 74 ТК РФ);</a:t>
            </a:r>
          </a:p>
          <a:p>
            <a:pPr algn="just"/>
            <a:r>
              <a:rPr lang="ru-RU" dirty="0">
                <a:solidFill>
                  <a:schemeClr val="bg2">
                    <a:lumMod val="25000"/>
                  </a:schemeClr>
                </a:solidFill>
                <a:latin typeface="Times New Roman" pitchFamily="18" charset="0"/>
                <a:cs typeface="Times New Roman" pitchFamily="18" charset="0"/>
              </a:rPr>
              <a:t>8) отказ работника от перевода на другую работу вследствие состояния здоровья в соответствии с медицинским заключением ( ст.73 ТК РФ);</a:t>
            </a:r>
          </a:p>
          <a:p>
            <a:pPr algn="just"/>
            <a:r>
              <a:rPr lang="ru-RU" dirty="0">
                <a:solidFill>
                  <a:schemeClr val="bg2">
                    <a:lumMod val="25000"/>
                  </a:schemeClr>
                </a:solidFill>
                <a:latin typeface="Times New Roman" pitchFamily="18" charset="0"/>
                <a:cs typeface="Times New Roman" pitchFamily="18" charset="0"/>
              </a:rPr>
              <a:t>9) отказ работника от перевода   в другую местность вместе с работодателем (ч. 1 ст. 72.1 ТК РФ );</a:t>
            </a:r>
          </a:p>
          <a:p>
            <a:pPr algn="just"/>
            <a:r>
              <a:rPr lang="ru-RU" dirty="0">
                <a:solidFill>
                  <a:schemeClr val="bg2">
                    <a:lumMod val="25000"/>
                  </a:schemeClr>
                </a:solidFill>
                <a:latin typeface="Times New Roman" pitchFamily="18" charset="0"/>
                <a:cs typeface="Times New Roman" pitchFamily="18" charset="0"/>
              </a:rPr>
              <a:t>10) обстоятельства, не зависящие от воли сторон (ст. 83 ТК РФ);</a:t>
            </a:r>
          </a:p>
          <a:p>
            <a:pPr algn="just"/>
            <a:r>
              <a:rPr lang="ru-RU" dirty="0">
                <a:solidFill>
                  <a:schemeClr val="bg2">
                    <a:lumMod val="25000"/>
                  </a:schemeClr>
                </a:solidFill>
                <a:latin typeface="Times New Roman" pitchFamily="18" charset="0"/>
                <a:cs typeface="Times New Roman" pitchFamily="18" charset="0"/>
              </a:rPr>
              <a:t>11) нарушение установленных Трудовым кодексом РФ или иным федеральным законом правил заключения трудового договора, если это нарушение исключает возможность продолжения работы (ст. 84 ТК РФ).</a:t>
            </a:r>
          </a:p>
          <a:p>
            <a:endParaRPr lang="ru-RU" dirty="0"/>
          </a:p>
        </p:txBody>
      </p:sp>
    </p:spTree>
    <p:extLst>
      <p:ext uri="{BB962C8B-B14F-4D97-AF65-F5344CB8AC3E}">
        <p14:creationId xmlns:p14="http://schemas.microsoft.com/office/powerpoint/2010/main" val="29442184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764704"/>
          </a:xfrm>
        </p:spPr>
        <p:txBody>
          <a:bodyPr/>
          <a:lstStyle/>
          <a:p>
            <a:pPr>
              <a:lnSpc>
                <a:spcPct val="100000"/>
              </a:lnSpc>
            </a:pPr>
            <a:r>
              <a:rPr lang="ru-RU" sz="3200" b="1" u="sng" dirty="0">
                <a:effectLst/>
                <a:latin typeface="Times New Roman" pitchFamily="18" charset="0"/>
                <a:cs typeface="Times New Roman" pitchFamily="18" charset="0"/>
              </a:rPr>
              <a:t>Т</a:t>
            </a:r>
            <a:r>
              <a:rPr lang="ru-RU" sz="3200" b="1" u="sng" dirty="0" smtClean="0">
                <a:effectLst/>
                <a:latin typeface="Times New Roman" pitchFamily="18" charset="0"/>
                <a:cs typeface="Times New Roman" pitchFamily="18" charset="0"/>
              </a:rPr>
              <a:t>рудовой </a:t>
            </a:r>
            <a:r>
              <a:rPr lang="ru-RU" sz="3200" b="1" u="sng" dirty="0">
                <a:effectLst/>
                <a:latin typeface="Times New Roman" pitchFamily="18" charset="0"/>
                <a:cs typeface="Times New Roman" pitchFamily="18" charset="0"/>
              </a:rPr>
              <a:t>договор может быть прекращен:</a:t>
            </a:r>
            <a:endParaRPr lang="ru-RU" sz="3200" b="1" u="sng" dirty="0">
              <a:latin typeface="Times New Roman" pitchFamily="18" charset="0"/>
              <a:cs typeface="Times New Roman" pitchFamily="18" charset="0"/>
            </a:endParaRPr>
          </a:p>
        </p:txBody>
      </p:sp>
      <p:sp>
        <p:nvSpPr>
          <p:cNvPr id="3" name="Объект 2"/>
          <p:cNvSpPr>
            <a:spLocks noGrp="1"/>
          </p:cNvSpPr>
          <p:nvPr>
            <p:ph idx="1"/>
          </p:nvPr>
        </p:nvSpPr>
        <p:spPr>
          <a:xfrm>
            <a:off x="457200" y="836712"/>
            <a:ext cx="8229600" cy="5544616"/>
          </a:xfrm>
        </p:spPr>
        <p:txBody>
          <a:bodyPr>
            <a:normAutofit fontScale="55000" lnSpcReduction="20000"/>
          </a:bodyPr>
          <a:lstStyle/>
          <a:p>
            <a:pPr algn="just"/>
            <a:r>
              <a:rPr lang="ru-RU" sz="3100" dirty="0">
                <a:solidFill>
                  <a:schemeClr val="bg2">
                    <a:lumMod val="25000"/>
                  </a:schemeClr>
                </a:solidFill>
                <a:latin typeface="Times New Roman" pitchFamily="18" charset="0"/>
                <a:cs typeface="Times New Roman" pitchFamily="18" charset="0"/>
              </a:rPr>
              <a:t>1) </a:t>
            </a:r>
            <a:r>
              <a:rPr lang="ru-RU" sz="3100" dirty="0" smtClean="0">
                <a:solidFill>
                  <a:schemeClr val="bg2">
                    <a:lumMod val="25000"/>
                  </a:schemeClr>
                </a:solidFill>
                <a:latin typeface="Times New Roman" pitchFamily="18" charset="0"/>
                <a:cs typeface="Times New Roman" pitchFamily="18" charset="0"/>
              </a:rPr>
              <a:t>с </a:t>
            </a:r>
            <a:r>
              <a:rPr lang="ru-RU" sz="3100" dirty="0">
                <a:solidFill>
                  <a:schemeClr val="bg2">
                    <a:lumMod val="25000"/>
                  </a:schemeClr>
                </a:solidFill>
                <a:latin typeface="Times New Roman" pitchFamily="18" charset="0"/>
                <a:cs typeface="Times New Roman" pitchFamily="18" charset="0"/>
              </a:rPr>
              <a:t>лицом, работающим по совместительству, в случае приема на работу работника, для которого эта работа является основной (ст. 288 ТК РФ);</a:t>
            </a:r>
          </a:p>
          <a:p>
            <a:pPr algn="just"/>
            <a:r>
              <a:rPr lang="ru-RU" sz="3100" dirty="0">
                <a:solidFill>
                  <a:schemeClr val="bg2">
                    <a:lumMod val="25000"/>
                  </a:schemeClr>
                </a:solidFill>
                <a:latin typeface="Times New Roman" pitchFamily="18" charset="0"/>
                <a:cs typeface="Times New Roman" pitchFamily="18" charset="0"/>
              </a:rPr>
              <a:t>2) </a:t>
            </a:r>
            <a:r>
              <a:rPr lang="ru-RU" sz="3100" dirty="0" smtClean="0">
                <a:solidFill>
                  <a:schemeClr val="bg2">
                    <a:lumMod val="25000"/>
                  </a:schemeClr>
                </a:solidFill>
                <a:latin typeface="Times New Roman" pitchFamily="18" charset="0"/>
                <a:cs typeface="Times New Roman" pitchFamily="18" charset="0"/>
              </a:rPr>
              <a:t>с </a:t>
            </a:r>
            <a:r>
              <a:rPr lang="ru-RU" sz="3100" dirty="0">
                <a:solidFill>
                  <a:schemeClr val="bg2">
                    <a:lumMod val="25000"/>
                  </a:schemeClr>
                </a:solidFill>
                <a:latin typeface="Times New Roman" pitchFamily="18" charset="0"/>
                <a:cs typeface="Times New Roman" pitchFamily="18" charset="0"/>
              </a:rPr>
              <a:t>работником, работающим  у работодателя - физического лица, может быть прекращен по основаниям, предусмотренным трудовым договором (ст. 307 ТК РФ);</a:t>
            </a:r>
          </a:p>
          <a:p>
            <a:pPr algn="just"/>
            <a:r>
              <a:rPr lang="ru-RU" sz="3100" dirty="0">
                <a:solidFill>
                  <a:schemeClr val="bg2">
                    <a:lumMod val="25000"/>
                  </a:schemeClr>
                </a:solidFill>
                <a:latin typeface="Times New Roman" pitchFamily="18" charset="0"/>
                <a:cs typeface="Times New Roman" pitchFamily="18" charset="0"/>
              </a:rPr>
              <a:t>3) </a:t>
            </a:r>
            <a:r>
              <a:rPr lang="ru-RU" sz="3100" dirty="0" smtClean="0">
                <a:solidFill>
                  <a:schemeClr val="bg2">
                    <a:lumMod val="25000"/>
                  </a:schemeClr>
                </a:solidFill>
                <a:latin typeface="Times New Roman" pitchFamily="18" charset="0"/>
                <a:cs typeface="Times New Roman" pitchFamily="18" charset="0"/>
              </a:rPr>
              <a:t>с </a:t>
            </a:r>
            <a:r>
              <a:rPr lang="ru-RU" sz="3100" dirty="0">
                <a:solidFill>
                  <a:schemeClr val="bg2">
                    <a:lumMod val="25000"/>
                  </a:schemeClr>
                </a:solidFill>
                <a:latin typeface="Times New Roman" pitchFamily="18" charset="0"/>
                <a:cs typeface="Times New Roman" pitchFamily="18" charset="0"/>
              </a:rPr>
              <a:t>руководителем организации по следующим основаниям:</a:t>
            </a:r>
          </a:p>
          <a:p>
            <a:pPr algn="just"/>
            <a:r>
              <a:rPr lang="ru-RU" sz="3100" dirty="0">
                <a:solidFill>
                  <a:schemeClr val="bg2">
                    <a:lumMod val="25000"/>
                  </a:schemeClr>
                </a:solidFill>
                <a:latin typeface="Times New Roman" pitchFamily="18" charset="0"/>
                <a:cs typeface="Times New Roman" pitchFamily="18" charset="0"/>
              </a:rPr>
              <a:t>а) </a:t>
            </a:r>
            <a:r>
              <a:rPr lang="ru-RU" sz="3100" dirty="0" smtClean="0">
                <a:solidFill>
                  <a:schemeClr val="bg2">
                    <a:lumMod val="25000"/>
                  </a:schemeClr>
                </a:solidFill>
                <a:latin typeface="Times New Roman" pitchFamily="18" charset="0"/>
                <a:cs typeface="Times New Roman" pitchFamily="18" charset="0"/>
              </a:rPr>
              <a:t>в </a:t>
            </a:r>
            <a:r>
              <a:rPr lang="ru-RU" sz="3100" dirty="0">
                <a:solidFill>
                  <a:schemeClr val="bg2">
                    <a:lumMod val="25000"/>
                  </a:schemeClr>
                </a:solidFill>
                <a:latin typeface="Times New Roman" pitchFamily="18" charset="0"/>
                <a:cs typeface="Times New Roman" pitchFamily="18" charset="0"/>
              </a:rPr>
              <a:t>связи с отстранением от должности руководителя организации - должника в соответствии с законодательством о несостоятельности (банкротстве);</a:t>
            </a:r>
          </a:p>
          <a:p>
            <a:pPr algn="just"/>
            <a:r>
              <a:rPr lang="ru-RU" sz="3100" dirty="0">
                <a:solidFill>
                  <a:schemeClr val="bg2">
                    <a:lumMod val="25000"/>
                  </a:schemeClr>
                </a:solidFill>
                <a:latin typeface="Times New Roman" pitchFamily="18" charset="0"/>
                <a:cs typeface="Times New Roman" pitchFamily="18" charset="0"/>
              </a:rPr>
              <a:t>б) </a:t>
            </a:r>
            <a:r>
              <a:rPr lang="ru-RU" sz="3100" dirty="0" smtClean="0">
                <a:solidFill>
                  <a:schemeClr val="bg2">
                    <a:lumMod val="25000"/>
                  </a:schemeClr>
                </a:solidFill>
                <a:latin typeface="Times New Roman" pitchFamily="18" charset="0"/>
                <a:cs typeface="Times New Roman" pitchFamily="18" charset="0"/>
              </a:rPr>
              <a:t>в </a:t>
            </a:r>
            <a:r>
              <a:rPr lang="ru-RU" sz="3100" dirty="0">
                <a:solidFill>
                  <a:schemeClr val="bg2">
                    <a:lumMod val="25000"/>
                  </a:schemeClr>
                </a:solidFill>
                <a:latin typeface="Times New Roman" pitchFamily="18" charset="0"/>
                <a:cs typeface="Times New Roman" pitchFamily="18" charset="0"/>
              </a:rPr>
              <a:t>связи с принятием уполномоченным органом юридического лица либо собственником имущества организации, либо уполномоченным собственником лицом (органом) решения о досрочном прекращении трудового договора;</a:t>
            </a:r>
          </a:p>
          <a:p>
            <a:pPr algn="just"/>
            <a:r>
              <a:rPr lang="ru-RU" sz="3100" dirty="0">
                <a:solidFill>
                  <a:schemeClr val="bg2">
                    <a:lumMod val="25000"/>
                  </a:schemeClr>
                </a:solidFill>
                <a:latin typeface="Times New Roman" pitchFamily="18" charset="0"/>
                <a:cs typeface="Times New Roman" pitchFamily="18" charset="0"/>
              </a:rPr>
              <a:t>в) по иным основаниям, предусмотренным трудовым договором (ст. 278 ТК РФ</a:t>
            </a:r>
            <a:r>
              <a:rPr lang="ru-RU" sz="3100" dirty="0" smtClean="0">
                <a:solidFill>
                  <a:schemeClr val="bg2">
                    <a:lumMod val="25000"/>
                  </a:schemeClr>
                </a:solidFill>
                <a:latin typeface="Times New Roman" pitchFamily="18" charset="0"/>
                <a:cs typeface="Times New Roman" pitchFamily="18" charset="0"/>
              </a:rPr>
              <a:t>).</a:t>
            </a:r>
            <a:endParaRPr lang="ru-RU" sz="3100" dirty="0">
              <a:solidFill>
                <a:schemeClr val="bg2">
                  <a:lumMod val="25000"/>
                </a:schemeClr>
              </a:solidFill>
              <a:latin typeface="Times New Roman" pitchFamily="18" charset="0"/>
              <a:cs typeface="Times New Roman" pitchFamily="18" charset="0"/>
            </a:endParaRPr>
          </a:p>
          <a:p>
            <a:pPr algn="just"/>
            <a:r>
              <a:rPr lang="ru-RU" sz="3100" dirty="0">
                <a:solidFill>
                  <a:schemeClr val="bg2">
                    <a:lumMod val="25000"/>
                  </a:schemeClr>
                </a:solidFill>
                <a:latin typeface="Times New Roman" pitchFamily="18" charset="0"/>
                <a:cs typeface="Times New Roman" pitchFamily="18" charset="0"/>
              </a:rPr>
              <a:t>4) с педагогическим работником образовательного учреждения в случаях:</a:t>
            </a:r>
          </a:p>
          <a:p>
            <a:pPr algn="just"/>
            <a:r>
              <a:rPr lang="ru-RU" sz="3100" dirty="0">
                <a:solidFill>
                  <a:schemeClr val="bg2">
                    <a:lumMod val="25000"/>
                  </a:schemeClr>
                </a:solidFill>
                <a:latin typeface="Times New Roman" pitchFamily="18" charset="0"/>
                <a:cs typeface="Times New Roman" pitchFamily="18" charset="0"/>
              </a:rPr>
              <a:t>а) повторного в течение одного года грубого нарушения устава образовательного учреждения;</a:t>
            </a:r>
          </a:p>
          <a:p>
            <a:pPr algn="just"/>
            <a:r>
              <a:rPr lang="ru-RU" sz="3100" dirty="0">
                <a:solidFill>
                  <a:schemeClr val="bg2">
                    <a:lumMod val="25000"/>
                  </a:schemeClr>
                </a:solidFill>
                <a:latin typeface="Times New Roman" pitchFamily="18" charset="0"/>
                <a:cs typeface="Times New Roman" pitchFamily="18" charset="0"/>
              </a:rPr>
              <a:t>б) применения, в том числе однократного, методов воспитания, связанных с физическим и (или) психическим насилием над личностью обучающегося, воспитанника;</a:t>
            </a:r>
          </a:p>
          <a:p>
            <a:pPr algn="just"/>
            <a:r>
              <a:rPr lang="ru-RU" sz="3100" dirty="0">
                <a:solidFill>
                  <a:schemeClr val="bg2">
                    <a:lumMod val="25000"/>
                  </a:schemeClr>
                </a:solidFill>
                <a:latin typeface="Times New Roman" pitchFamily="18" charset="0"/>
                <a:cs typeface="Times New Roman" pitchFamily="18" charset="0"/>
              </a:rPr>
              <a:t>в) достижение ректором, проректором, деканом факультета, руководителем филиала (института), государственного или муниципального образовательного учреждения высшего профессионального образования возраста шестидесяти пяти лет (ст. 336 ТК РФ).</a:t>
            </a:r>
          </a:p>
          <a:p>
            <a:endParaRPr lang="ru-RU" dirty="0"/>
          </a:p>
        </p:txBody>
      </p:sp>
    </p:spTree>
    <p:extLst>
      <p:ext uri="{BB962C8B-B14F-4D97-AF65-F5344CB8AC3E}">
        <p14:creationId xmlns:p14="http://schemas.microsoft.com/office/powerpoint/2010/main" val="40031004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060848"/>
            <a:ext cx="7772400" cy="2304256"/>
          </a:xfrm>
        </p:spPr>
        <p:txBody>
          <a:bodyPr/>
          <a:lstStyle/>
          <a:p>
            <a:r>
              <a:rPr lang="ru-RU" sz="5400" b="1" dirty="0" smtClean="0">
                <a:effectLst/>
                <a:latin typeface="Times New Roman" pitchFamily="18" charset="0"/>
                <a:cs typeface="Times New Roman" pitchFamily="18" charset="0"/>
              </a:rPr>
              <a:t>Расторжение </a:t>
            </a:r>
            <a:r>
              <a:rPr lang="ru-RU" sz="5400" b="1" dirty="0">
                <a:effectLst/>
                <a:latin typeface="Times New Roman" pitchFamily="18" charset="0"/>
                <a:cs typeface="Times New Roman" pitchFamily="18" charset="0"/>
              </a:rPr>
              <a:t>трудового договора по соглашению сторон</a:t>
            </a:r>
            <a:endParaRPr lang="ru-RU" sz="5400"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223316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457200" y="404664"/>
            <a:ext cx="8229600" cy="5721499"/>
          </a:xfrm>
        </p:spPr>
        <p:txBody>
          <a:bodyPr>
            <a:normAutofit/>
          </a:bodyPr>
          <a:lstStyle/>
          <a:p>
            <a:pPr algn="just"/>
            <a:r>
              <a:rPr lang="ru-RU" dirty="0">
                <a:solidFill>
                  <a:schemeClr val="bg2">
                    <a:lumMod val="25000"/>
                  </a:schemeClr>
                </a:solidFill>
                <a:latin typeface="Times New Roman" pitchFamily="18" charset="0"/>
                <a:cs typeface="Times New Roman" pitchFamily="18" charset="0"/>
              </a:rPr>
              <a:t>Согласно ст. 78 Трудового кодекса РФ трудовой договор в </a:t>
            </a:r>
            <a:r>
              <a:rPr lang="ru-RU" b="1" u="sng" dirty="0">
                <a:solidFill>
                  <a:schemeClr val="tx2">
                    <a:lumMod val="75000"/>
                  </a:schemeClr>
                </a:solidFill>
                <a:latin typeface="Times New Roman" pitchFamily="18" charset="0"/>
                <a:cs typeface="Times New Roman" pitchFamily="18" charset="0"/>
              </a:rPr>
              <a:t>любое время</a:t>
            </a:r>
            <a:r>
              <a:rPr lang="ru-RU" b="1" dirty="0">
                <a:solidFill>
                  <a:schemeClr val="tx2">
                    <a:lumMod val="75000"/>
                  </a:schemeClr>
                </a:solidFill>
                <a:latin typeface="Times New Roman" pitchFamily="18" charset="0"/>
                <a:cs typeface="Times New Roman" pitchFamily="18" charset="0"/>
              </a:rPr>
              <a:t> </a:t>
            </a:r>
            <a:r>
              <a:rPr lang="ru-RU" dirty="0">
                <a:solidFill>
                  <a:schemeClr val="bg2">
                    <a:lumMod val="25000"/>
                  </a:schemeClr>
                </a:solidFill>
                <a:latin typeface="Times New Roman" pitchFamily="18" charset="0"/>
                <a:cs typeface="Times New Roman" pitchFamily="18" charset="0"/>
              </a:rPr>
              <a:t>может быть расторгнут по соглашению  сторон трудового договора, т.е. работника и работодателя.</a:t>
            </a:r>
          </a:p>
          <a:p>
            <a:pPr algn="just"/>
            <a:r>
              <a:rPr lang="ru-RU" b="1" u="sng" dirty="0">
                <a:solidFill>
                  <a:schemeClr val="tx2">
                    <a:lumMod val="75000"/>
                  </a:schemeClr>
                </a:solidFill>
                <a:latin typeface="Times New Roman" pitchFamily="18" charset="0"/>
                <a:cs typeface="Times New Roman" pitchFamily="18" charset="0"/>
              </a:rPr>
              <a:t>Соглашение сторон </a:t>
            </a:r>
            <a:r>
              <a:rPr lang="ru-RU" dirty="0">
                <a:solidFill>
                  <a:schemeClr val="bg2">
                    <a:lumMod val="25000"/>
                  </a:schemeClr>
                </a:solidFill>
                <a:latin typeface="Times New Roman" pitchFamily="18" charset="0"/>
                <a:cs typeface="Times New Roman" pitchFamily="18" charset="0"/>
              </a:rPr>
              <a:t>- это самостоятельное основание для расторжения трудового договора, которое предполагает совместное волеизъявление сторон этого договора об окончании трудовых отношений.</a:t>
            </a:r>
          </a:p>
          <a:p>
            <a:pPr algn="just"/>
            <a:r>
              <a:rPr lang="ru-RU" dirty="0" smtClean="0">
                <a:solidFill>
                  <a:schemeClr val="bg2">
                    <a:lumMod val="25000"/>
                  </a:schemeClr>
                </a:solidFill>
                <a:latin typeface="Times New Roman" pitchFamily="18" charset="0"/>
                <a:cs typeface="Times New Roman" pitchFamily="18" charset="0"/>
              </a:rPr>
              <a:t>Статья </a:t>
            </a:r>
            <a:r>
              <a:rPr lang="ru-RU" dirty="0">
                <a:solidFill>
                  <a:schemeClr val="bg2">
                    <a:lumMod val="25000"/>
                  </a:schemeClr>
                </a:solidFill>
                <a:latin typeface="Times New Roman" pitchFamily="18" charset="0"/>
                <a:cs typeface="Times New Roman" pitchFamily="18" charset="0"/>
              </a:rPr>
              <a:t>78 Трудового кодекса РФ не указывает каких-либо причин, ограничивающих возможность расторжения трудового договора по соглашению сторон. </a:t>
            </a:r>
          </a:p>
        </p:txBody>
      </p:sp>
    </p:spTree>
    <p:extLst>
      <p:ext uri="{BB962C8B-B14F-4D97-AF65-F5344CB8AC3E}">
        <p14:creationId xmlns:p14="http://schemas.microsoft.com/office/powerpoint/2010/main" val="16917829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052736"/>
          </a:xfrm>
        </p:spPr>
        <p:txBody>
          <a:bodyPr>
            <a:noAutofit/>
          </a:bodyPr>
          <a:lstStyle/>
          <a:p>
            <a:pPr>
              <a:lnSpc>
                <a:spcPct val="100000"/>
              </a:lnSpc>
            </a:pPr>
            <a:r>
              <a:rPr lang="ru-RU" sz="2400" b="1" u="sng" dirty="0">
                <a:effectLst/>
                <a:latin typeface="Times New Roman" pitchFamily="18" charset="0"/>
                <a:cs typeface="Times New Roman" pitchFamily="18" charset="0"/>
              </a:rPr>
              <a:t>Для расторжения трудового договора по соглашению сторон необходимы следующие условия:</a:t>
            </a:r>
          </a:p>
        </p:txBody>
      </p:sp>
      <p:graphicFrame>
        <p:nvGraphicFramePr>
          <p:cNvPr id="4" name="Объект 3"/>
          <p:cNvGraphicFramePr>
            <a:graphicFrameLocks noGrp="1"/>
          </p:cNvGraphicFramePr>
          <p:nvPr>
            <p:ph idx="1"/>
            <p:extLst>
              <p:ext uri="{D42A27DB-BD31-4B8C-83A1-F6EECF244321}">
                <p14:modId xmlns:p14="http://schemas.microsoft.com/office/powerpoint/2010/main" val="3934229043"/>
              </p:ext>
            </p:extLst>
          </p:nvPr>
        </p:nvGraphicFramePr>
        <p:xfrm>
          <a:off x="395536" y="1556792"/>
          <a:ext cx="8229600" cy="3240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54501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060848"/>
            <a:ext cx="7772400" cy="2016224"/>
          </a:xfrm>
        </p:spPr>
        <p:txBody>
          <a:bodyPr>
            <a:noAutofit/>
          </a:bodyPr>
          <a:lstStyle/>
          <a:p>
            <a:r>
              <a:rPr lang="ru-RU" sz="4800" b="1" dirty="0" smtClean="0">
                <a:effectLst/>
                <a:latin typeface="Times New Roman" pitchFamily="18" charset="0"/>
                <a:cs typeface="Times New Roman" pitchFamily="18" charset="0"/>
              </a:rPr>
              <a:t>Расторжение </a:t>
            </a:r>
            <a:r>
              <a:rPr lang="ru-RU" sz="4800" b="1" dirty="0">
                <a:effectLst/>
                <a:latin typeface="Times New Roman" pitchFamily="18" charset="0"/>
                <a:cs typeface="Times New Roman" pitchFamily="18" charset="0"/>
              </a:rPr>
              <a:t>срочного трудового договора</a:t>
            </a:r>
            <a:endParaRPr lang="ru-RU" sz="4800"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22720758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459</TotalTime>
  <Words>3847</Words>
  <Application>Microsoft Office PowerPoint</Application>
  <PresentationFormat>Экран (4:3)</PresentationFormat>
  <Paragraphs>166</Paragraphs>
  <Slides>38</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38</vt:i4>
      </vt:variant>
    </vt:vector>
  </HeadingPairs>
  <TitlesOfParts>
    <vt:vector size="45" baseType="lpstr">
      <vt:lpstr>Arial</vt:lpstr>
      <vt:lpstr>Calibri</vt:lpstr>
      <vt:lpstr>Century Gothic</vt:lpstr>
      <vt:lpstr>Courier New</vt:lpstr>
      <vt:lpstr>Palatino Linotype</vt:lpstr>
      <vt:lpstr>Times New Roman</vt:lpstr>
      <vt:lpstr>Исполнительная</vt:lpstr>
      <vt:lpstr>Прекращение трудового договора</vt:lpstr>
      <vt:lpstr>Презентация PowerPoint</vt:lpstr>
      <vt:lpstr>Общие основания прекращения трудового договора</vt:lpstr>
      <vt:lpstr>Основаниями прекращения трудового договора являются:</vt:lpstr>
      <vt:lpstr>Трудовой договор может быть прекращен:</vt:lpstr>
      <vt:lpstr>Расторжение трудового договора по соглашению сторон</vt:lpstr>
      <vt:lpstr>Презентация PowerPoint</vt:lpstr>
      <vt:lpstr>Для расторжения трудового договора по соглашению сторон необходимы следующие условия:</vt:lpstr>
      <vt:lpstr>Расторжение срочного трудового договора</vt:lpstr>
      <vt:lpstr>Презентация PowerPoint</vt:lpstr>
      <vt:lpstr>Расторжение трудового договора по инициативе работника</vt:lpstr>
      <vt:lpstr>Презентация PowerPoint</vt:lpstr>
      <vt:lpstr>Расторжение трудового договора по инициативе работодателя</vt:lpstr>
      <vt:lpstr>Презентация PowerPoint</vt:lpstr>
      <vt:lpstr>Основания расторжения трудового договора по инициативе работодателя.</vt:lpstr>
      <vt:lpstr>Согласно ст. 261 Трудового кодекса РФ расторжение трудового договора по инициативе работодателя не допускается:</vt:lpstr>
      <vt:lpstr>Презентация PowerPoint</vt:lpstr>
      <vt:lpstr>Согласно ст. 192 Трудового кодекса РФ за совершение дисциплинарного проступка, то есть неисполнение или ненадлежащее исполнение работником по его вине возложенных на него трудовых обязанностей,  работодатель имеет право применить следующие дисциплинарные взыскания:</vt:lpstr>
      <vt:lpstr>Представляется, что к дисциплинарному взысканию в виде увольнения могут быть отнесены увольнения по следующим основаниям в случаях:</vt:lpstr>
      <vt:lpstr>Прекращение трудового договора по обстоятельствам, не зависящим от воли сторон</vt:lpstr>
      <vt:lpstr>Согласно ст. 83 Трудового кодекса РФ трудовой договор подлежит прекращению по следующим обстоятельствам, не зависящим от воли сторон:</vt:lpstr>
      <vt:lpstr>Презентация PowerPoint</vt:lpstr>
      <vt:lpstr>Презентация PowerPoint</vt:lpstr>
      <vt:lpstr>Прекращение трудового договора вследствие нарушения установленных ТКРФ или иным федеральным законом обязательных правил при заключении трудового договора</vt:lpstr>
      <vt:lpstr>Трудовой договор прекращается вследствие нарушения установленных ТК РФ или иным федеральным законом правил его заключения (п. 11 ст. 77 ТК РФ),  если  нарушение этих правил исключает возможность продолжения работы в следующих случаях:</vt:lpstr>
      <vt:lpstr>Расчеты при увольнении</vt:lpstr>
      <vt:lpstr>Презентация PowerPoint</vt:lpstr>
      <vt:lpstr>Работодатель обязан выплатить работнику выходное пособие в следующих размерах и случаях:</vt:lpstr>
      <vt:lpstr>Форма Т-8. Приказ об увольнении сотрудника. Образец и бланк</vt:lpstr>
      <vt:lpstr>Презентация PowerPoint</vt:lpstr>
      <vt:lpstr>Презентация PowerPoint</vt:lpstr>
      <vt:lpstr>Презентация PowerPoint</vt:lpstr>
      <vt:lpstr>Презентация PowerPoint</vt:lpstr>
      <vt:lpstr>Презентация PowerPoint</vt:lpstr>
      <vt:lpstr>Подписи сторон </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7.  Рабочее время </dc:title>
  <dc:creator>User</dc:creator>
  <cp:lastModifiedBy>Эльвира Левашова</cp:lastModifiedBy>
  <cp:revision>106</cp:revision>
  <dcterms:created xsi:type="dcterms:W3CDTF">2017-03-24T18:04:21Z</dcterms:created>
  <dcterms:modified xsi:type="dcterms:W3CDTF">2020-11-16T12:58:53Z</dcterms:modified>
</cp:coreProperties>
</file>