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0" r:id="rId3"/>
    <p:sldId id="281" r:id="rId4"/>
    <p:sldId id="282" r:id="rId5"/>
    <p:sldId id="30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306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3" r:id="rId26"/>
    <p:sldId id="304" r:id="rId27"/>
    <p:sldId id="305" r:id="rId28"/>
    <p:sldId id="301" r:id="rId29"/>
  </p:sldIdLst>
  <p:sldSz cx="17335500" cy="9753600"/>
  <p:notesSz cx="173355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C46"/>
    <a:srgbClr val="73C83C"/>
    <a:srgbClr val="642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064" y="-9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00638" y="3023616"/>
            <a:ext cx="14740573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01277" y="5462016"/>
            <a:ext cx="12139295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305"/>
              </a:spcBef>
            </a:pPr>
            <a:fld id="{81D60167-4931-47E6-BA6A-407CBD079E47}" type="slidenum">
              <a:rPr spc="60" dirty="0"/>
              <a:t>‹#›</a:t>
            </a:fld>
            <a:endParaRPr spc="6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305"/>
              </a:spcBef>
            </a:pPr>
            <a:fld id="{81D60167-4931-47E6-BA6A-407CBD079E47}" type="slidenum">
              <a:rPr spc="60" dirty="0"/>
              <a:t>‹#›</a:t>
            </a:fld>
            <a:endParaRPr spc="6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7092" y="2243328"/>
            <a:ext cx="7543705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837803" y="2559177"/>
            <a:ext cx="7719059" cy="4965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305"/>
              </a:spcBef>
            </a:pPr>
            <a:fld id="{81D60167-4931-47E6-BA6A-407CBD079E47}" type="slidenum">
              <a:rPr spc="60" dirty="0"/>
              <a:t>‹#›</a:t>
            </a:fld>
            <a:endParaRPr spc="6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305"/>
              </a:spcBef>
            </a:pPr>
            <a:fld id="{81D60167-4931-47E6-BA6A-407CBD079E47}" type="slidenum">
              <a:rPr spc="60" dirty="0"/>
              <a:t>‹#›</a:t>
            </a:fld>
            <a:endParaRPr spc="6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305"/>
              </a:spcBef>
            </a:pPr>
            <a:fld id="{81D60167-4931-47E6-BA6A-407CBD079E47}" type="slidenum">
              <a:rPr spc="60" dirty="0"/>
              <a:t>‹#›</a:t>
            </a:fld>
            <a:endParaRPr spc="6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489190" cy="9751060"/>
          </a:xfrm>
          <a:custGeom>
            <a:avLst/>
            <a:gdLst/>
            <a:ahLst/>
            <a:cxnLst/>
            <a:rect l="l" t="t" r="r" b="b"/>
            <a:pathLst>
              <a:path w="7489190" h="9751060">
                <a:moveTo>
                  <a:pt x="0" y="9750552"/>
                </a:moveTo>
                <a:lnTo>
                  <a:pt x="7488935" y="9750552"/>
                </a:lnTo>
                <a:lnTo>
                  <a:pt x="7488935" y="0"/>
                </a:lnTo>
                <a:lnTo>
                  <a:pt x="0" y="0"/>
                </a:lnTo>
                <a:lnTo>
                  <a:pt x="0" y="9750552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0435" y="1091310"/>
            <a:ext cx="15460979" cy="1306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2380" y="3628771"/>
            <a:ext cx="14817089" cy="2296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96229" y="9070848"/>
            <a:ext cx="5549392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7092" y="9070848"/>
            <a:ext cx="3988625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417797" y="9182201"/>
            <a:ext cx="271780" cy="273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305"/>
              </a:spcBef>
            </a:pPr>
            <a:fld id="{81D60167-4931-47E6-BA6A-407CBD079E47}" type="slidenum">
              <a:rPr spc="60" dirty="0"/>
              <a:t>‹#›</a:t>
            </a:fld>
            <a:endParaRPr spc="6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Check@Antalrussia.co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11977/30ba0412dfedfe46e8061ea063246bac59da2b69/#dst10004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nalog.ru/inn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9"/>
          <p:cNvSpPr/>
          <p:nvPr/>
        </p:nvSpPr>
        <p:spPr>
          <a:xfrm>
            <a:off x="0" y="0"/>
            <a:ext cx="17335500" cy="97536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61950" y="4800600"/>
            <a:ext cx="14401800" cy="3066224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870"/>
              </a:spcBef>
            </a:pPr>
            <a:r>
              <a:rPr sz="9600" b="1" spc="330" dirty="0" err="1" smtClean="0">
                <a:solidFill>
                  <a:schemeClr val="bg1"/>
                </a:solidFill>
              </a:rPr>
              <a:t>Самозанятые</a:t>
            </a:r>
            <a:r>
              <a:rPr sz="9600" b="1" spc="330" dirty="0" smtClean="0">
                <a:solidFill>
                  <a:schemeClr val="bg1"/>
                </a:solidFill>
              </a:rPr>
              <a:t>.</a:t>
            </a:r>
            <a:r>
              <a:rPr lang="ru-RU" sz="9600" b="1" dirty="0">
                <a:solidFill>
                  <a:schemeClr val="bg1"/>
                </a:solidFill>
              </a:rPr>
              <a:t/>
            </a:r>
            <a:br>
              <a:rPr lang="ru-RU" sz="9600" b="1" dirty="0">
                <a:solidFill>
                  <a:schemeClr val="bg1"/>
                </a:solidFill>
              </a:rPr>
            </a:br>
            <a:r>
              <a:rPr sz="9600" b="1" spc="430" dirty="0" err="1" smtClean="0">
                <a:solidFill>
                  <a:schemeClr val="bg1"/>
                </a:solidFill>
              </a:rPr>
              <a:t>Краткое</a:t>
            </a:r>
            <a:r>
              <a:rPr sz="9600" b="1" spc="-275" dirty="0" smtClean="0">
                <a:solidFill>
                  <a:schemeClr val="bg1"/>
                </a:solidFill>
              </a:rPr>
              <a:t> </a:t>
            </a:r>
            <a:r>
              <a:rPr sz="9600" b="1" spc="380" dirty="0">
                <a:solidFill>
                  <a:schemeClr val="bg1"/>
                </a:solidFill>
              </a:rPr>
              <a:t>руководство</a:t>
            </a:r>
            <a:endParaRPr sz="9600" b="1" dirty="0">
              <a:solidFill>
                <a:schemeClr val="bg1"/>
              </a:solidFill>
            </a:endParaRPr>
          </a:p>
        </p:txBody>
      </p:sp>
      <p:pic>
        <p:nvPicPr>
          <p:cNvPr id="10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60108"/>
            <a:ext cx="2864092" cy="286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361950" y="8229600"/>
            <a:ext cx="111252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"/>
          <p:cNvSpPr/>
          <p:nvPr/>
        </p:nvSpPr>
        <p:spPr>
          <a:xfrm>
            <a:off x="0" y="0"/>
            <a:ext cx="17335500" cy="16002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1962150" y="0"/>
            <a:ext cx="151923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en-US" sz="5400" b="1" dirty="0" smtClean="0">
                <a:solidFill>
                  <a:srgbClr val="73C83C"/>
                </a:solidFill>
              </a:rPr>
              <a:t>РЕГИСТРАЦИЯ ЧЕРЕЗ ПРИЛОЖЕНИЕ</a:t>
            </a:r>
            <a:r>
              <a:rPr lang="en-US" altLang="en-US" sz="5400" b="1" dirty="0">
                <a:solidFill>
                  <a:srgbClr val="73C83C"/>
                </a:solidFill>
              </a:rPr>
              <a:t/>
            </a:r>
            <a:br>
              <a:rPr lang="en-US" altLang="en-US" sz="5400" b="1" dirty="0">
                <a:solidFill>
                  <a:srgbClr val="73C83C"/>
                </a:solidFill>
              </a:rPr>
            </a:br>
            <a:r>
              <a:rPr lang="ru-RU" altLang="en-US" sz="5400" b="1" dirty="0" smtClean="0">
                <a:solidFill>
                  <a:srgbClr val="73C83C"/>
                </a:solidFill>
              </a:rPr>
              <a:t>«МОЙ НАЛОГ»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1950" y="82296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3"/>
          <p:cNvSpPr txBox="1"/>
          <p:nvPr/>
        </p:nvSpPr>
        <p:spPr>
          <a:xfrm>
            <a:off x="-95250" y="6874674"/>
            <a:ext cx="7696200" cy="11673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39000"/>
              </a:lnSpc>
              <a:spcBef>
                <a:spcPts val="95"/>
              </a:spcBef>
            </a:pPr>
            <a:r>
              <a:rPr sz="1800" dirty="0">
                <a:solidFill>
                  <a:srgbClr val="323C46"/>
                </a:solidFill>
                <a:latin typeface="Calibri"/>
                <a:cs typeface="Calibri"/>
              </a:rPr>
              <a:t>Укажите номер телефона. В ответ придет код  подтверждения. </a:t>
            </a:r>
            <a:endParaRPr lang="en-US" sz="1800" dirty="0" smtClean="0">
              <a:solidFill>
                <a:srgbClr val="323C46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39000"/>
              </a:lnSpc>
              <a:spcBef>
                <a:spcPts val="95"/>
              </a:spcBef>
            </a:pPr>
            <a:r>
              <a:rPr sz="1800" dirty="0" err="1" smtClean="0">
                <a:solidFill>
                  <a:srgbClr val="323C46"/>
                </a:solidFill>
                <a:latin typeface="Calibri"/>
                <a:cs typeface="Calibri"/>
              </a:rPr>
              <a:t>То</a:t>
            </a:r>
            <a:r>
              <a:rPr sz="1800" dirty="0" smtClean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23C46"/>
                </a:solidFill>
                <a:latin typeface="Calibri"/>
                <a:cs typeface="Calibri"/>
              </a:rPr>
              <a:t>есть телефон должен быть реальный  и к нему </a:t>
            </a:r>
            <a:r>
              <a:rPr sz="1800" dirty="0" err="1">
                <a:solidFill>
                  <a:srgbClr val="323C46"/>
                </a:solidFill>
                <a:latin typeface="Calibri"/>
                <a:cs typeface="Calibri"/>
              </a:rPr>
              <a:t>нужен</a:t>
            </a:r>
            <a:r>
              <a:rPr sz="1800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1800" dirty="0" err="1" smtClean="0">
                <a:solidFill>
                  <a:srgbClr val="323C46"/>
                </a:solidFill>
                <a:latin typeface="Calibri"/>
                <a:cs typeface="Calibri"/>
              </a:rPr>
              <a:t>доступ</a:t>
            </a:r>
            <a:r>
              <a:rPr sz="1800" dirty="0" smtClean="0">
                <a:solidFill>
                  <a:srgbClr val="323C46"/>
                </a:solidFill>
                <a:latin typeface="Calibri"/>
                <a:cs typeface="Calibri"/>
              </a:rPr>
              <a:t>.</a:t>
            </a:r>
            <a:endParaRPr lang="en-US" sz="1800" dirty="0" smtClean="0">
              <a:solidFill>
                <a:srgbClr val="323C46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39000"/>
              </a:lnSpc>
              <a:spcBef>
                <a:spcPts val="95"/>
              </a:spcBef>
            </a:pPr>
            <a:r>
              <a:rPr sz="1800" dirty="0" err="1" smtClean="0">
                <a:solidFill>
                  <a:srgbClr val="323C46"/>
                </a:solidFill>
                <a:latin typeface="Calibri"/>
                <a:cs typeface="Calibri"/>
              </a:rPr>
              <a:t>Без</a:t>
            </a:r>
            <a:r>
              <a:rPr sz="1800" dirty="0" smtClean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23C46"/>
                </a:solidFill>
                <a:latin typeface="Calibri"/>
                <a:cs typeface="Calibri"/>
              </a:rPr>
              <a:t>кода номер </a:t>
            </a:r>
            <a:r>
              <a:rPr sz="1800" dirty="0" err="1">
                <a:solidFill>
                  <a:srgbClr val="323C46"/>
                </a:solidFill>
                <a:latin typeface="Calibri"/>
                <a:cs typeface="Calibri"/>
              </a:rPr>
              <a:t>не</a:t>
            </a:r>
            <a:r>
              <a:rPr sz="1800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1800" dirty="0" err="1" smtClean="0">
                <a:solidFill>
                  <a:srgbClr val="323C46"/>
                </a:solidFill>
                <a:latin typeface="Calibri"/>
                <a:cs typeface="Calibri"/>
              </a:rPr>
              <a:t>подтвердят</a:t>
            </a:r>
            <a:r>
              <a:rPr lang="en-US" sz="1800" dirty="0" smtClean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1800" dirty="0" smtClean="0">
                <a:solidFill>
                  <a:srgbClr val="323C46"/>
                </a:solidFill>
                <a:latin typeface="Calibri"/>
                <a:cs typeface="Calibri"/>
              </a:rPr>
              <a:t>и </a:t>
            </a:r>
            <a:r>
              <a:rPr sz="1800" dirty="0">
                <a:solidFill>
                  <a:srgbClr val="323C46"/>
                </a:solidFill>
                <a:latin typeface="Calibri"/>
                <a:cs typeface="Calibri"/>
              </a:rPr>
              <a:t>регистрации не будет.</a:t>
            </a:r>
          </a:p>
        </p:txBody>
      </p:sp>
      <p:sp>
        <p:nvSpPr>
          <p:cNvPr id="13" name="object 5"/>
          <p:cNvSpPr txBox="1"/>
          <p:nvPr/>
        </p:nvSpPr>
        <p:spPr>
          <a:xfrm>
            <a:off x="8134350" y="6874674"/>
            <a:ext cx="8153400" cy="11673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39000"/>
              </a:lnSpc>
              <a:spcBef>
                <a:spcPts val="95"/>
              </a:spcBef>
            </a:pPr>
            <a:r>
              <a:rPr sz="1800" dirty="0">
                <a:solidFill>
                  <a:srgbClr val="323C46"/>
                </a:solidFill>
                <a:latin typeface="Calibri"/>
                <a:cs typeface="Calibri"/>
              </a:rPr>
              <a:t>Выберите регион. Налог на профессиональный доход  действует только в четырех регионах: Москве, Московской  и Калужской областях, </a:t>
            </a:r>
            <a:r>
              <a:rPr sz="1800" dirty="0" err="1" smtClean="0">
                <a:solidFill>
                  <a:srgbClr val="323C46"/>
                </a:solidFill>
                <a:latin typeface="Calibri"/>
                <a:cs typeface="Calibri"/>
              </a:rPr>
              <a:t>Татарстане</a:t>
            </a:r>
            <a:r>
              <a:rPr sz="1800" dirty="0" smtClean="0">
                <a:solidFill>
                  <a:srgbClr val="323C46"/>
                </a:solidFill>
                <a:latin typeface="Calibri"/>
                <a:cs typeface="Calibri"/>
              </a:rPr>
              <a:t>.</a:t>
            </a:r>
            <a:r>
              <a:rPr lang="en-US" dirty="0">
                <a:solidFill>
                  <a:srgbClr val="323C46"/>
                </a:solidFill>
                <a:latin typeface="Calibri"/>
                <a:cs typeface="Calibri"/>
              </a:rPr>
              <a:t/>
            </a:r>
            <a:br>
              <a:rPr lang="en-US" dirty="0">
                <a:solidFill>
                  <a:srgbClr val="323C46"/>
                </a:solidFill>
                <a:latin typeface="Calibri"/>
                <a:cs typeface="Calibri"/>
              </a:rPr>
            </a:br>
            <a:r>
              <a:rPr sz="1800" dirty="0" err="1" smtClean="0">
                <a:solidFill>
                  <a:srgbClr val="323C46"/>
                </a:solidFill>
                <a:latin typeface="Calibri"/>
                <a:cs typeface="Calibri"/>
              </a:rPr>
              <a:t>Здесь</a:t>
            </a:r>
            <a:r>
              <a:rPr sz="1800" dirty="0" smtClean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1800" dirty="0" err="1" smtClean="0">
                <a:solidFill>
                  <a:srgbClr val="323C46"/>
                </a:solidFill>
                <a:latin typeface="Calibri"/>
                <a:cs typeface="Calibri"/>
              </a:rPr>
              <a:t>учитывается</a:t>
            </a:r>
            <a:r>
              <a:rPr lang="en-US" sz="1800" dirty="0" smtClean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1800" dirty="0" err="1" smtClean="0">
                <a:solidFill>
                  <a:srgbClr val="323C46"/>
                </a:solidFill>
                <a:latin typeface="Calibri"/>
                <a:cs typeface="Calibri"/>
              </a:rPr>
              <a:t>не</a:t>
            </a:r>
            <a:r>
              <a:rPr sz="1800" dirty="0" smtClean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23C46"/>
                </a:solidFill>
                <a:latin typeface="Calibri"/>
                <a:cs typeface="Calibri"/>
              </a:rPr>
              <a:t>место жительства, а место ведения деятельности.</a:t>
            </a:r>
          </a:p>
        </p:txBody>
      </p:sp>
      <p:sp>
        <p:nvSpPr>
          <p:cNvPr id="14" name="object 7"/>
          <p:cNvSpPr/>
          <p:nvPr/>
        </p:nvSpPr>
        <p:spPr>
          <a:xfrm>
            <a:off x="2495550" y="1772362"/>
            <a:ext cx="2387674" cy="4893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/>
          <p:cNvSpPr/>
          <p:nvPr/>
        </p:nvSpPr>
        <p:spPr>
          <a:xfrm>
            <a:off x="11029950" y="1752600"/>
            <a:ext cx="2389981" cy="491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18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"/>
          <p:cNvSpPr/>
          <p:nvPr/>
        </p:nvSpPr>
        <p:spPr>
          <a:xfrm>
            <a:off x="0" y="0"/>
            <a:ext cx="17335500" cy="16002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1962150" y="0"/>
            <a:ext cx="151923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en-US" sz="5400" b="1" dirty="0" smtClean="0">
                <a:solidFill>
                  <a:srgbClr val="73C83C"/>
                </a:solidFill>
              </a:rPr>
              <a:t>РЕГИСТРАЦИЯ ЧЕРЕЗ ПРИЛОЖЕНИЕ</a:t>
            </a:r>
            <a:r>
              <a:rPr lang="en-US" altLang="en-US" sz="5400" b="1" dirty="0">
                <a:solidFill>
                  <a:srgbClr val="73C83C"/>
                </a:solidFill>
              </a:rPr>
              <a:t/>
            </a:r>
            <a:br>
              <a:rPr lang="en-US" altLang="en-US" sz="5400" b="1" dirty="0">
                <a:solidFill>
                  <a:srgbClr val="73C83C"/>
                </a:solidFill>
              </a:rPr>
            </a:br>
            <a:r>
              <a:rPr lang="ru-RU" altLang="en-US" sz="5400" b="1" dirty="0" smtClean="0">
                <a:solidFill>
                  <a:srgbClr val="73C83C"/>
                </a:solidFill>
              </a:rPr>
              <a:t>«МОЙ НАЛОГ»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1950" y="82296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3"/>
          <p:cNvSpPr txBox="1"/>
          <p:nvPr/>
        </p:nvSpPr>
        <p:spPr>
          <a:xfrm>
            <a:off x="361949" y="2133600"/>
            <a:ext cx="6553201" cy="5612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9000"/>
              </a:lnSpc>
              <a:spcBef>
                <a:spcPts val="95"/>
              </a:spcBef>
            </a:pPr>
            <a:r>
              <a:rPr lang="ru-RU" sz="2000" dirty="0">
                <a:solidFill>
                  <a:srgbClr val="323C46"/>
                </a:solidFill>
                <a:cs typeface="Calibri"/>
              </a:rPr>
              <a:t>Приготовьте паспорт или данные для  доступа в личный </a:t>
            </a:r>
            <a:r>
              <a:rPr lang="ru-RU" sz="2000" dirty="0" smtClean="0">
                <a:solidFill>
                  <a:srgbClr val="323C46"/>
                </a:solidFill>
                <a:cs typeface="Calibri"/>
              </a:rPr>
              <a:t>кабинет</a:t>
            </a:r>
            <a:r>
              <a:rPr lang="en-US" sz="20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2000" dirty="0" smtClean="0">
                <a:solidFill>
                  <a:srgbClr val="323C46"/>
                </a:solidFill>
                <a:cs typeface="Calibri"/>
              </a:rPr>
              <a:t>налогоплательщика</a:t>
            </a:r>
            <a:r>
              <a:rPr lang="ru-RU" sz="2000" dirty="0">
                <a:solidFill>
                  <a:srgbClr val="323C46"/>
                </a:solidFill>
                <a:cs typeface="Calibri"/>
              </a:rPr>
              <a:t>. Проще всего  </a:t>
            </a:r>
            <a:r>
              <a:rPr lang="ru-RU" sz="2000" dirty="0" smtClean="0">
                <a:solidFill>
                  <a:srgbClr val="323C46"/>
                </a:solidFill>
                <a:cs typeface="Calibri"/>
              </a:rPr>
              <a:t>зарегистрироваться </a:t>
            </a:r>
            <a:r>
              <a:rPr lang="ru-RU" sz="2000" dirty="0">
                <a:solidFill>
                  <a:srgbClr val="323C46"/>
                </a:solidFill>
                <a:cs typeface="Calibri"/>
              </a:rPr>
              <a:t>по ИНН и паролю,  который вы используете для </a:t>
            </a:r>
            <a:r>
              <a:rPr lang="ru-RU" sz="2000" dirty="0" smtClean="0">
                <a:solidFill>
                  <a:srgbClr val="323C46"/>
                </a:solidFill>
                <a:cs typeface="Calibri"/>
              </a:rPr>
              <a:t>личного</a:t>
            </a:r>
            <a:r>
              <a:rPr lang="en-US" sz="20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2000" dirty="0" smtClean="0">
                <a:solidFill>
                  <a:srgbClr val="323C46"/>
                </a:solidFill>
                <a:cs typeface="Calibri"/>
              </a:rPr>
              <a:t>кабинета </a:t>
            </a:r>
            <a:r>
              <a:rPr lang="ru-RU" sz="2000" dirty="0">
                <a:solidFill>
                  <a:srgbClr val="323C46"/>
                </a:solidFill>
                <a:cs typeface="Calibri"/>
              </a:rPr>
              <a:t>на сайте nalog.ru. Это тот  личный кабинет, где можно </a:t>
            </a:r>
            <a:r>
              <a:rPr lang="ru-RU" sz="2000" dirty="0" smtClean="0">
                <a:solidFill>
                  <a:srgbClr val="323C46"/>
                </a:solidFill>
                <a:cs typeface="Calibri"/>
              </a:rPr>
              <a:t>сдать</a:t>
            </a:r>
            <a:r>
              <a:rPr lang="en-US" sz="20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2000" dirty="0" smtClean="0">
                <a:solidFill>
                  <a:srgbClr val="323C46"/>
                </a:solidFill>
                <a:cs typeface="Calibri"/>
              </a:rPr>
              <a:t>декларацию </a:t>
            </a:r>
            <a:r>
              <a:rPr lang="ru-RU" sz="2000" dirty="0">
                <a:solidFill>
                  <a:srgbClr val="323C46"/>
                </a:solidFill>
                <a:cs typeface="Calibri"/>
              </a:rPr>
              <a:t>о доходах и заплатить налог  на имущество. Если у вас есть такой  пароль, тогда выберите в </a:t>
            </a:r>
            <a:r>
              <a:rPr lang="ru-RU" sz="2000" dirty="0" smtClean="0">
                <a:solidFill>
                  <a:srgbClr val="323C46"/>
                </a:solidFill>
                <a:cs typeface="Calibri"/>
              </a:rPr>
              <a:t>приложении</a:t>
            </a:r>
            <a:r>
              <a:rPr lang="en-US" sz="20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2000" dirty="0" smtClean="0">
                <a:solidFill>
                  <a:srgbClr val="323C46"/>
                </a:solidFill>
                <a:cs typeface="Calibri"/>
              </a:rPr>
              <a:t>регистрацию </a:t>
            </a:r>
            <a:r>
              <a:rPr lang="ru-RU" sz="2000" dirty="0">
                <a:solidFill>
                  <a:srgbClr val="323C46"/>
                </a:solidFill>
                <a:cs typeface="Calibri"/>
              </a:rPr>
              <a:t>через ЛК. Пароль  от </a:t>
            </a:r>
            <a:r>
              <a:rPr lang="ru-RU" sz="2000" dirty="0" err="1">
                <a:solidFill>
                  <a:srgbClr val="323C46"/>
                </a:solidFill>
                <a:cs typeface="Calibri"/>
              </a:rPr>
              <a:t>госуслуг</a:t>
            </a:r>
            <a:r>
              <a:rPr lang="ru-RU" sz="2000" dirty="0">
                <a:solidFill>
                  <a:srgbClr val="323C46"/>
                </a:solidFill>
                <a:cs typeface="Calibri"/>
              </a:rPr>
              <a:t> пока не подойдет</a:t>
            </a:r>
            <a:r>
              <a:rPr lang="ru-RU" sz="2000" dirty="0" smtClean="0">
                <a:solidFill>
                  <a:srgbClr val="323C46"/>
                </a:solidFill>
                <a:cs typeface="Calibri"/>
              </a:rPr>
              <a:t>.</a:t>
            </a:r>
            <a:endParaRPr lang="en-US" sz="2000" dirty="0" smtClean="0">
              <a:solidFill>
                <a:srgbClr val="323C46"/>
              </a:solidFill>
              <a:cs typeface="Calibri"/>
            </a:endParaRPr>
          </a:p>
          <a:p>
            <a:pPr marL="12700" marR="5080">
              <a:lnSpc>
                <a:spcPct val="139000"/>
              </a:lnSpc>
              <a:spcBef>
                <a:spcPts val="95"/>
              </a:spcBef>
            </a:pPr>
            <a:endParaRPr lang="en-US" sz="2000" dirty="0">
              <a:solidFill>
                <a:srgbClr val="323C46"/>
              </a:solidFill>
              <a:cs typeface="Calibri"/>
            </a:endParaRPr>
          </a:p>
          <a:p>
            <a:pPr marL="12700" marR="5080">
              <a:lnSpc>
                <a:spcPct val="139000"/>
              </a:lnSpc>
              <a:spcBef>
                <a:spcPts val="95"/>
              </a:spcBef>
            </a:pPr>
            <a:r>
              <a:rPr lang="ru-RU" sz="2000" dirty="0" smtClean="0">
                <a:solidFill>
                  <a:srgbClr val="323C46"/>
                </a:solidFill>
                <a:cs typeface="Calibri"/>
              </a:rPr>
              <a:t>Если пароля от личного кабинета у вас  нет, а в налоговую за ним идти</a:t>
            </a:r>
            <a:r>
              <a:rPr lang="en-US" sz="20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2000" dirty="0" smtClean="0">
                <a:solidFill>
                  <a:srgbClr val="323C46"/>
                </a:solidFill>
                <a:cs typeface="Calibri"/>
              </a:rPr>
              <a:t>не хочется, можно зарегистрироваться  по паспорту.</a:t>
            </a:r>
            <a:r>
              <a:rPr lang="en-US" sz="20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2000" dirty="0" smtClean="0">
                <a:solidFill>
                  <a:srgbClr val="323C46"/>
                </a:solidFill>
                <a:cs typeface="Calibri"/>
              </a:rPr>
              <a:t>Понадобится разворот</a:t>
            </a:r>
            <a:r>
              <a:rPr lang="en-US" sz="20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2000" dirty="0" smtClean="0">
                <a:solidFill>
                  <a:srgbClr val="323C46"/>
                </a:solidFill>
                <a:cs typeface="Calibri"/>
              </a:rPr>
              <a:t>с фотографией.</a:t>
            </a:r>
          </a:p>
          <a:p>
            <a:pPr marL="12700" marR="5080">
              <a:lnSpc>
                <a:spcPct val="139000"/>
              </a:lnSpc>
              <a:spcBef>
                <a:spcPts val="95"/>
              </a:spcBef>
            </a:pPr>
            <a:endParaRPr lang="ru-RU" sz="2000" dirty="0">
              <a:solidFill>
                <a:srgbClr val="323C46"/>
              </a:solidFill>
              <a:cs typeface="Calibri"/>
            </a:endParaRPr>
          </a:p>
        </p:txBody>
      </p:sp>
      <p:sp>
        <p:nvSpPr>
          <p:cNvPr id="16" name="object 7"/>
          <p:cNvSpPr/>
          <p:nvPr/>
        </p:nvSpPr>
        <p:spPr>
          <a:xfrm>
            <a:off x="7412735" y="1676400"/>
            <a:ext cx="3312415" cy="6490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/>
          <p:cNvSpPr txBox="1"/>
          <p:nvPr/>
        </p:nvSpPr>
        <p:spPr>
          <a:xfrm>
            <a:off x="11754612" y="3148680"/>
            <a:ext cx="5241089" cy="3726019"/>
          </a:xfrm>
          <a:prstGeom prst="rect">
            <a:avLst/>
          </a:prstGeom>
          <a:ln w="9143">
            <a:solidFill>
              <a:srgbClr val="73C83C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3345" marR="561975">
              <a:lnSpc>
                <a:spcPct val="100000"/>
              </a:lnSpc>
              <a:spcBef>
                <a:spcPts val="254"/>
              </a:spcBef>
            </a:pPr>
            <a:r>
              <a:rPr sz="2400" dirty="0">
                <a:solidFill>
                  <a:srgbClr val="323C46"/>
                </a:solidFill>
                <a:latin typeface="Calibri"/>
                <a:cs typeface="Calibri"/>
              </a:rPr>
              <a:t>Вводить данные </a:t>
            </a:r>
            <a:r>
              <a:rPr sz="2400" dirty="0" err="1">
                <a:solidFill>
                  <a:srgbClr val="323C46"/>
                </a:solidFill>
                <a:latin typeface="Calibri"/>
                <a:cs typeface="Calibri"/>
              </a:rPr>
              <a:t>не</a:t>
            </a:r>
            <a:r>
              <a:rPr sz="2400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400" dirty="0" err="1" smtClean="0">
                <a:solidFill>
                  <a:srgbClr val="323C46"/>
                </a:solidFill>
                <a:latin typeface="Calibri"/>
                <a:cs typeface="Calibri"/>
              </a:rPr>
              <a:t>придется</a:t>
            </a:r>
            <a:r>
              <a:rPr sz="2400" dirty="0" smtClean="0">
                <a:solidFill>
                  <a:srgbClr val="323C46"/>
                </a:solidFill>
                <a:latin typeface="Calibri"/>
                <a:cs typeface="Calibri"/>
              </a:rPr>
              <a:t>,</a:t>
            </a:r>
            <a:r>
              <a:rPr lang="en-US" sz="2400" dirty="0" smtClean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400" dirty="0" err="1" smtClean="0">
                <a:solidFill>
                  <a:srgbClr val="323C46"/>
                </a:solidFill>
                <a:latin typeface="Calibri"/>
                <a:cs typeface="Calibri"/>
              </a:rPr>
              <a:t>приложение</a:t>
            </a:r>
            <a:r>
              <a:rPr sz="2400" dirty="0" smtClean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C46"/>
                </a:solidFill>
                <a:latin typeface="Calibri"/>
                <a:cs typeface="Calibri"/>
              </a:rPr>
              <a:t>будет само  </a:t>
            </a:r>
            <a:r>
              <a:rPr sz="2400" dirty="0" err="1">
                <a:solidFill>
                  <a:srgbClr val="323C46"/>
                </a:solidFill>
                <a:latin typeface="Calibri"/>
                <a:cs typeface="Calibri"/>
              </a:rPr>
              <a:t>сканировать</a:t>
            </a:r>
            <a:r>
              <a:rPr sz="2400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400" dirty="0" err="1" smtClean="0">
                <a:solidFill>
                  <a:srgbClr val="323C46"/>
                </a:solidFill>
                <a:latin typeface="Calibri"/>
                <a:cs typeface="Calibri"/>
              </a:rPr>
              <a:t>документы</a:t>
            </a:r>
            <a:r>
              <a:rPr lang="en-US" sz="2400" dirty="0" smtClean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400" dirty="0" smtClean="0">
                <a:solidFill>
                  <a:srgbClr val="323C46"/>
                </a:solidFill>
                <a:latin typeface="Calibri"/>
                <a:cs typeface="Calibri"/>
              </a:rPr>
              <a:t>и </a:t>
            </a:r>
            <a:r>
              <a:rPr sz="2400" dirty="0">
                <a:solidFill>
                  <a:srgbClr val="323C46"/>
                </a:solidFill>
                <a:latin typeface="Calibri"/>
                <a:cs typeface="Calibri"/>
              </a:rPr>
              <a:t>заполнять заявление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solidFill>
                <a:srgbClr val="323C46"/>
              </a:solidFill>
              <a:latin typeface="Calibri"/>
              <a:cs typeface="Calibri"/>
            </a:endParaRPr>
          </a:p>
          <a:p>
            <a:pPr marL="93345" marR="461645">
              <a:lnSpc>
                <a:spcPct val="100000"/>
              </a:lnSpc>
            </a:pPr>
            <a:r>
              <a:rPr sz="2400" dirty="0">
                <a:solidFill>
                  <a:srgbClr val="323C46"/>
                </a:solidFill>
                <a:latin typeface="Calibri"/>
                <a:cs typeface="Calibri"/>
              </a:rPr>
              <a:t>Если данные заполнятся  некорректно, отсканируйте  паспорт заново. Или  отредактируйте информацию  вручную.</a:t>
            </a:r>
          </a:p>
        </p:txBody>
      </p:sp>
    </p:spTree>
    <p:extLst>
      <p:ext uri="{BB962C8B-B14F-4D97-AF65-F5344CB8AC3E}">
        <p14:creationId xmlns:p14="http://schemas.microsoft.com/office/powerpoint/2010/main" val="385399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"/>
          <p:cNvSpPr/>
          <p:nvPr/>
        </p:nvSpPr>
        <p:spPr>
          <a:xfrm>
            <a:off x="0" y="0"/>
            <a:ext cx="17335500" cy="16002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1962150" y="0"/>
            <a:ext cx="151923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en-US" sz="5400" b="1" dirty="0" smtClean="0">
                <a:solidFill>
                  <a:srgbClr val="73C83C"/>
                </a:solidFill>
              </a:rPr>
              <a:t>РЕГИСТРАЦИЯ ЧЕРЕЗ ПРИЛОЖЕНИЕ</a:t>
            </a:r>
            <a:r>
              <a:rPr lang="en-US" altLang="en-US" sz="5400" b="1" dirty="0">
                <a:solidFill>
                  <a:srgbClr val="73C83C"/>
                </a:solidFill>
              </a:rPr>
              <a:t/>
            </a:r>
            <a:br>
              <a:rPr lang="en-US" altLang="en-US" sz="5400" b="1" dirty="0">
                <a:solidFill>
                  <a:srgbClr val="73C83C"/>
                </a:solidFill>
              </a:rPr>
            </a:br>
            <a:r>
              <a:rPr lang="ru-RU" altLang="en-US" sz="5400" b="1" dirty="0" smtClean="0">
                <a:solidFill>
                  <a:srgbClr val="73C83C"/>
                </a:solidFill>
              </a:rPr>
              <a:t>«МОЙ НАЛОГ»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1950" y="82296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4"/>
          <p:cNvSpPr txBox="1"/>
          <p:nvPr/>
        </p:nvSpPr>
        <p:spPr>
          <a:xfrm>
            <a:off x="3409950" y="3429000"/>
            <a:ext cx="3962400" cy="2619948"/>
          </a:xfrm>
          <a:prstGeom prst="rect">
            <a:avLst/>
          </a:prstGeom>
          <a:ln w="9144">
            <a:solidFill>
              <a:srgbClr val="73C83C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88900" marR="114935">
              <a:lnSpc>
                <a:spcPct val="100000"/>
              </a:lnSpc>
              <a:spcBef>
                <a:spcPts val="270"/>
              </a:spcBef>
            </a:pPr>
            <a:r>
              <a:rPr sz="2400" dirty="0">
                <a:solidFill>
                  <a:srgbClr val="323C46"/>
                </a:solidFill>
                <a:latin typeface="Calibri"/>
                <a:cs typeface="Calibri"/>
              </a:rPr>
              <a:t>Проверьте данные в заявлении  на регистрацию. Если появятся  оранжевые надписи, их можно  исправить вручную. Иногда  приходится сканировать  документы еще раз</a:t>
            </a:r>
          </a:p>
        </p:txBody>
      </p:sp>
      <p:sp>
        <p:nvSpPr>
          <p:cNvPr id="14" name="object 5"/>
          <p:cNvSpPr txBox="1"/>
          <p:nvPr/>
        </p:nvSpPr>
        <p:spPr>
          <a:xfrm>
            <a:off x="11556491" y="3429000"/>
            <a:ext cx="5476547" cy="2619948"/>
          </a:xfrm>
          <a:prstGeom prst="rect">
            <a:avLst/>
          </a:prstGeom>
          <a:ln w="9143">
            <a:solidFill>
              <a:srgbClr val="73C83C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0"/>
              </a:spcBef>
            </a:pPr>
            <a:r>
              <a:rPr sz="2400" dirty="0">
                <a:solidFill>
                  <a:srgbClr val="323C46"/>
                </a:solidFill>
                <a:latin typeface="Calibri"/>
                <a:cs typeface="Calibri"/>
              </a:rPr>
              <a:t>Сделайте селфи без шапки и очков</a:t>
            </a:r>
          </a:p>
          <a:p>
            <a:pPr marL="92075" marR="59753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323C46"/>
                </a:solidFill>
                <a:latin typeface="Calibri"/>
                <a:cs typeface="Calibri"/>
              </a:rPr>
              <a:t>и моргните в камеру. Сейчас ваше фото  будут сверять с паспортом. Если фото  не распознают, нужно </a:t>
            </a:r>
            <a:r>
              <a:rPr sz="2400" dirty="0" err="1">
                <a:solidFill>
                  <a:srgbClr val="323C46"/>
                </a:solidFill>
                <a:latin typeface="Calibri"/>
                <a:cs typeface="Calibri"/>
              </a:rPr>
              <a:t>все</a:t>
            </a:r>
            <a:r>
              <a:rPr sz="2400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400" dirty="0" err="1" smtClean="0">
                <a:solidFill>
                  <a:srgbClr val="323C46"/>
                </a:solidFill>
                <a:latin typeface="Calibri"/>
                <a:cs typeface="Calibri"/>
              </a:rPr>
              <a:t>повторить</a:t>
            </a:r>
            <a:r>
              <a:rPr sz="2400" dirty="0" smtClean="0">
                <a:solidFill>
                  <a:srgbClr val="323C46"/>
                </a:solidFill>
                <a:latin typeface="Calibri"/>
                <a:cs typeface="Calibri"/>
              </a:rPr>
              <a:t>.</a:t>
            </a:r>
            <a:r>
              <a:rPr lang="en-US" sz="2400" dirty="0" smtClean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400" dirty="0" err="1" smtClean="0">
                <a:solidFill>
                  <a:srgbClr val="323C46"/>
                </a:solidFill>
                <a:latin typeface="Calibri"/>
                <a:cs typeface="Calibri"/>
              </a:rPr>
              <a:t>Иногда</a:t>
            </a:r>
            <a:r>
              <a:rPr lang="en-US" sz="2400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400" dirty="0" err="1" smtClean="0">
                <a:solidFill>
                  <a:srgbClr val="323C46"/>
                </a:solidFill>
                <a:latin typeface="Calibri"/>
                <a:cs typeface="Calibri"/>
              </a:rPr>
              <a:t>фотографироваться</a:t>
            </a:r>
            <a:r>
              <a:rPr sz="2400" dirty="0" smtClean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23C46"/>
                </a:solidFill>
                <a:latin typeface="Calibri"/>
                <a:cs typeface="Calibri"/>
              </a:rPr>
              <a:t>нужно три  раза — наберитесь терпения</a:t>
            </a:r>
          </a:p>
        </p:txBody>
      </p:sp>
      <p:sp>
        <p:nvSpPr>
          <p:cNvPr id="15" name="object 6"/>
          <p:cNvSpPr/>
          <p:nvPr/>
        </p:nvSpPr>
        <p:spPr>
          <a:xfrm>
            <a:off x="826557" y="2514600"/>
            <a:ext cx="2271185" cy="4585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/>
          <p:cNvSpPr/>
          <p:nvPr/>
        </p:nvSpPr>
        <p:spPr>
          <a:xfrm>
            <a:off x="8920963" y="2514600"/>
            <a:ext cx="2117191" cy="45850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72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"/>
          <p:cNvSpPr/>
          <p:nvPr/>
        </p:nvSpPr>
        <p:spPr>
          <a:xfrm>
            <a:off x="0" y="0"/>
            <a:ext cx="17335500" cy="16002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1962150" y="0"/>
            <a:ext cx="151923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en-US" sz="5400" b="1" dirty="0" smtClean="0">
                <a:solidFill>
                  <a:srgbClr val="73C83C"/>
                </a:solidFill>
              </a:rPr>
              <a:t>РЕГИСТРАЦИЯ ЧЕРЕЗ ПРИЛОЖЕНИЕ</a:t>
            </a:r>
            <a:r>
              <a:rPr lang="en-US" altLang="en-US" sz="5400" b="1" dirty="0">
                <a:solidFill>
                  <a:srgbClr val="73C83C"/>
                </a:solidFill>
              </a:rPr>
              <a:t/>
            </a:r>
            <a:br>
              <a:rPr lang="en-US" altLang="en-US" sz="5400" b="1" dirty="0">
                <a:solidFill>
                  <a:srgbClr val="73C83C"/>
                </a:solidFill>
              </a:rPr>
            </a:br>
            <a:r>
              <a:rPr lang="ru-RU" altLang="en-US" sz="5400" b="1" dirty="0" smtClean="0">
                <a:solidFill>
                  <a:srgbClr val="73C83C"/>
                </a:solidFill>
              </a:rPr>
              <a:t>«МОЙ НАЛОГ»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1950" y="82296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28226" y="3505200"/>
            <a:ext cx="62583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23C46"/>
                </a:solidFill>
              </a:rPr>
              <a:t>Подтвердите  регистрацию. Если</a:t>
            </a:r>
          </a:p>
          <a:p>
            <a:r>
              <a:rPr lang="ru-RU" sz="2800" dirty="0" smtClean="0">
                <a:solidFill>
                  <a:srgbClr val="323C46"/>
                </a:solidFill>
              </a:rPr>
              <a:t>вы согласны, то сейчас</a:t>
            </a:r>
            <a:r>
              <a:rPr lang="en-US" sz="2800" dirty="0" smtClean="0">
                <a:solidFill>
                  <a:srgbClr val="323C46"/>
                </a:solidFill>
              </a:rPr>
              <a:t> </a:t>
            </a:r>
            <a:r>
              <a:rPr lang="ru-RU" sz="2800" dirty="0" smtClean="0">
                <a:solidFill>
                  <a:srgbClr val="323C46"/>
                </a:solidFill>
              </a:rPr>
              <a:t>станете </a:t>
            </a:r>
            <a:r>
              <a:rPr lang="ru-RU" sz="2800" dirty="0" err="1" smtClean="0">
                <a:solidFill>
                  <a:srgbClr val="323C46"/>
                </a:solidFill>
              </a:rPr>
              <a:t>самозанятым</a:t>
            </a:r>
            <a:r>
              <a:rPr lang="ru-RU" sz="2800" dirty="0" smtClean="0">
                <a:solidFill>
                  <a:srgbClr val="323C46"/>
                </a:solidFill>
              </a:rPr>
              <a:t>.</a:t>
            </a:r>
            <a:r>
              <a:rPr lang="en-US" sz="2800" dirty="0" smtClean="0">
                <a:solidFill>
                  <a:srgbClr val="323C46"/>
                </a:solidFill>
              </a:rPr>
              <a:t> </a:t>
            </a:r>
            <a:r>
              <a:rPr lang="ru-RU" sz="2800" dirty="0" smtClean="0">
                <a:solidFill>
                  <a:srgbClr val="323C46"/>
                </a:solidFill>
              </a:rPr>
              <a:t>По крайней мере, получите  доступ к функциям  приложения: сможете  отправлять чеки и следить  за начислениями налога.</a:t>
            </a:r>
            <a:r>
              <a:rPr lang="en-US" sz="2800" dirty="0" smtClean="0">
                <a:solidFill>
                  <a:srgbClr val="323C46"/>
                </a:solidFill>
              </a:rPr>
              <a:t> </a:t>
            </a:r>
            <a:endParaRPr lang="ru-RU" sz="2800" dirty="0">
              <a:solidFill>
                <a:srgbClr val="323C46"/>
              </a:solidFill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12020549" y="3505200"/>
            <a:ext cx="4191001" cy="2616101"/>
          </a:xfrm>
          <a:prstGeom prst="rect">
            <a:avLst/>
          </a:prstGeom>
          <a:ln w="9143">
            <a:solidFill>
              <a:srgbClr val="73C83C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0"/>
              </a:spcBef>
            </a:pPr>
            <a:r>
              <a:rPr sz="2800" dirty="0">
                <a:solidFill>
                  <a:srgbClr val="323C46"/>
                </a:solidFill>
                <a:latin typeface="Calibri"/>
                <a:cs typeface="Calibri"/>
              </a:rPr>
              <a:t>Вы в </a:t>
            </a:r>
            <a:r>
              <a:rPr sz="2800" dirty="0" err="1">
                <a:solidFill>
                  <a:srgbClr val="323C46"/>
                </a:solidFill>
                <a:latin typeface="Calibri"/>
                <a:cs typeface="Calibri"/>
              </a:rPr>
              <a:t>одном</a:t>
            </a:r>
            <a:r>
              <a:rPr sz="2800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800" dirty="0" err="1" smtClean="0">
                <a:solidFill>
                  <a:srgbClr val="323C46"/>
                </a:solidFill>
                <a:latin typeface="Calibri"/>
                <a:cs typeface="Calibri"/>
              </a:rPr>
              <a:t>шаге</a:t>
            </a:r>
            <a:r>
              <a:rPr lang="en-US" sz="2800" dirty="0" smtClean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800" dirty="0" err="1" smtClean="0">
                <a:solidFill>
                  <a:srgbClr val="323C46"/>
                </a:solidFill>
                <a:latin typeface="Calibri"/>
                <a:cs typeface="Calibri"/>
              </a:rPr>
              <a:t>от</a:t>
            </a:r>
            <a:r>
              <a:rPr sz="2800" dirty="0" smtClean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323C46"/>
                </a:solidFill>
                <a:latin typeface="Calibri"/>
                <a:cs typeface="Calibri"/>
              </a:rPr>
              <a:t>легальной</a:t>
            </a:r>
            <a:r>
              <a:rPr sz="2800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800" dirty="0" err="1" smtClean="0">
                <a:solidFill>
                  <a:srgbClr val="323C46"/>
                </a:solidFill>
                <a:latin typeface="Calibri"/>
                <a:cs typeface="Calibri"/>
              </a:rPr>
              <a:t>работы</a:t>
            </a:r>
            <a:r>
              <a:rPr lang="en-US" sz="2800" dirty="0" smtClean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800" dirty="0" err="1" smtClean="0">
                <a:solidFill>
                  <a:srgbClr val="323C46"/>
                </a:solidFill>
                <a:latin typeface="Calibri"/>
                <a:cs typeface="Calibri"/>
              </a:rPr>
              <a:t>без</a:t>
            </a:r>
            <a:r>
              <a:rPr sz="2800" dirty="0" smtClean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800" dirty="0" err="1" smtClean="0">
                <a:solidFill>
                  <a:srgbClr val="323C46"/>
                </a:solidFill>
                <a:latin typeface="Calibri"/>
                <a:cs typeface="Calibri"/>
              </a:rPr>
              <a:t>кассы</a:t>
            </a:r>
            <a:r>
              <a:rPr lang="en-US" sz="2800" dirty="0" smtClean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800" dirty="0" smtClean="0">
                <a:solidFill>
                  <a:srgbClr val="323C46"/>
                </a:solidFill>
                <a:latin typeface="Calibri"/>
                <a:cs typeface="Calibri"/>
              </a:rPr>
              <a:t>и </a:t>
            </a:r>
            <a:r>
              <a:rPr sz="2800" dirty="0">
                <a:solidFill>
                  <a:srgbClr val="323C46"/>
                </a:solidFill>
                <a:latin typeface="Calibri"/>
                <a:cs typeface="Calibri"/>
              </a:rPr>
              <a:t>деклараций. </a:t>
            </a:r>
            <a:r>
              <a:rPr sz="2800" dirty="0" err="1" smtClean="0">
                <a:solidFill>
                  <a:srgbClr val="323C46"/>
                </a:solidFill>
                <a:latin typeface="Calibri"/>
                <a:cs typeface="Calibri"/>
              </a:rPr>
              <a:t>Можно</a:t>
            </a:r>
            <a:r>
              <a:rPr lang="en-US" sz="2800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800" dirty="0" err="1" smtClean="0">
                <a:solidFill>
                  <a:srgbClr val="323C46"/>
                </a:solidFill>
                <a:latin typeface="Calibri"/>
                <a:cs typeface="Calibri"/>
              </a:rPr>
              <a:t>ничего</a:t>
            </a:r>
            <a:r>
              <a:rPr lang="en-US" sz="2800" dirty="0" smtClean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800" dirty="0" err="1" smtClean="0">
                <a:solidFill>
                  <a:srgbClr val="323C46"/>
                </a:solidFill>
                <a:latin typeface="Calibri"/>
                <a:cs typeface="Calibri"/>
              </a:rPr>
              <a:t>не</a:t>
            </a:r>
            <a:r>
              <a:rPr lang="en-US" sz="2800" dirty="0" smtClean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800" dirty="0" err="1" smtClean="0">
                <a:solidFill>
                  <a:srgbClr val="323C46"/>
                </a:solidFill>
                <a:latin typeface="Calibri"/>
                <a:cs typeface="Calibri"/>
              </a:rPr>
              <a:t>подтверждать</a:t>
            </a:r>
            <a:r>
              <a:rPr sz="2800" dirty="0" smtClean="0">
                <a:solidFill>
                  <a:srgbClr val="323C46"/>
                </a:solidFill>
                <a:latin typeface="Calibri"/>
                <a:cs typeface="Calibri"/>
              </a:rPr>
              <a:t>,</a:t>
            </a:r>
            <a:r>
              <a:rPr lang="en-US" sz="2800" dirty="0" smtClean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800" dirty="0" err="1" smtClean="0">
                <a:solidFill>
                  <a:srgbClr val="323C46"/>
                </a:solidFill>
                <a:latin typeface="Calibri"/>
                <a:cs typeface="Calibri"/>
              </a:rPr>
              <a:t>тогда</a:t>
            </a:r>
            <a:r>
              <a:rPr sz="2800" dirty="0" smtClean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323C46"/>
                </a:solidFill>
                <a:latin typeface="Calibri"/>
                <a:cs typeface="Calibri"/>
              </a:rPr>
              <a:t>и </a:t>
            </a:r>
            <a:r>
              <a:rPr sz="2800" dirty="0" err="1" smtClean="0">
                <a:solidFill>
                  <a:srgbClr val="323C46"/>
                </a:solidFill>
                <a:latin typeface="Calibri"/>
                <a:cs typeface="Calibri"/>
              </a:rPr>
              <a:t>регистрации</a:t>
            </a:r>
            <a:r>
              <a:rPr lang="en-US" sz="2800" dirty="0" smtClean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800" dirty="0" err="1" smtClean="0">
                <a:solidFill>
                  <a:srgbClr val="323C46"/>
                </a:solidFill>
                <a:latin typeface="Calibri"/>
                <a:cs typeface="Calibri"/>
              </a:rPr>
              <a:t>не</a:t>
            </a:r>
            <a:r>
              <a:rPr sz="2800" dirty="0" smtClean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323C46"/>
                </a:solidFill>
                <a:latin typeface="Calibri"/>
                <a:cs typeface="Calibri"/>
              </a:rPr>
              <a:t>будет</a:t>
            </a:r>
          </a:p>
        </p:txBody>
      </p:sp>
      <p:sp>
        <p:nvSpPr>
          <p:cNvPr id="17" name="object 5"/>
          <p:cNvSpPr/>
          <p:nvPr/>
        </p:nvSpPr>
        <p:spPr>
          <a:xfrm>
            <a:off x="7914133" y="1768596"/>
            <a:ext cx="2719578" cy="6150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27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"/>
          <p:cNvSpPr/>
          <p:nvPr/>
        </p:nvSpPr>
        <p:spPr>
          <a:xfrm>
            <a:off x="0" y="0"/>
            <a:ext cx="17335500" cy="16002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1962150" y="0"/>
            <a:ext cx="151923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en-US" sz="5400" b="1" dirty="0" smtClean="0">
                <a:solidFill>
                  <a:srgbClr val="73C83C"/>
                </a:solidFill>
              </a:rPr>
              <a:t>РЕГИСТРАЦИЯ ЧЕРЕЗ ПРИЛОЖЕНИЕ</a:t>
            </a:r>
            <a:r>
              <a:rPr lang="en-US" altLang="en-US" sz="5400" b="1" dirty="0">
                <a:solidFill>
                  <a:srgbClr val="73C83C"/>
                </a:solidFill>
              </a:rPr>
              <a:t/>
            </a:r>
            <a:br>
              <a:rPr lang="en-US" altLang="en-US" sz="5400" b="1" dirty="0">
                <a:solidFill>
                  <a:srgbClr val="73C83C"/>
                </a:solidFill>
              </a:rPr>
            </a:br>
            <a:r>
              <a:rPr lang="ru-RU" altLang="en-US" sz="5400" b="1" dirty="0" smtClean="0">
                <a:solidFill>
                  <a:srgbClr val="73C83C"/>
                </a:solidFill>
              </a:rPr>
              <a:t>«МОЙ НАЛОГ»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1950" y="82296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3"/>
          <p:cNvSpPr/>
          <p:nvPr/>
        </p:nvSpPr>
        <p:spPr>
          <a:xfrm>
            <a:off x="352044" y="2081784"/>
            <a:ext cx="6549391" cy="5732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73C8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/>
          <p:cNvSpPr txBox="1"/>
          <p:nvPr/>
        </p:nvSpPr>
        <p:spPr>
          <a:xfrm>
            <a:off x="7524750" y="2760091"/>
            <a:ext cx="90678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33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23C46"/>
                </a:solidFill>
                <a:latin typeface="Calibri"/>
                <a:cs typeface="Calibri"/>
              </a:rPr>
              <a:t>Если регистрация прошла успешно, придет  сообщение по СМС и появится уведомление  в приложении.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solidFill>
                <a:srgbClr val="323C46"/>
              </a:solidFill>
              <a:latin typeface="Calibri"/>
              <a:cs typeface="Calibri"/>
            </a:endParaRPr>
          </a:p>
          <a:p>
            <a:pPr marL="12700" marR="466725">
              <a:lnSpc>
                <a:spcPct val="100000"/>
              </a:lnSpc>
            </a:pPr>
            <a:r>
              <a:rPr sz="2400" dirty="0">
                <a:solidFill>
                  <a:srgbClr val="323C46"/>
                </a:solidFill>
                <a:latin typeface="Calibri"/>
                <a:cs typeface="Calibri"/>
              </a:rPr>
              <a:t>Еще нужно ввести PIN для доступа. Дальше  настраивайте вход по отпечатку пальца или  Face ID — в зависимости от телефона.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323C46"/>
                </a:solidFill>
                <a:latin typeface="Calibri"/>
                <a:cs typeface="Calibri"/>
              </a:rPr>
              <a:t>Но на работу приложения это уже не влияет.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solidFill>
                <a:srgbClr val="323C46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323C46"/>
                </a:solidFill>
                <a:latin typeface="Calibri"/>
                <a:cs typeface="Calibri"/>
              </a:rPr>
              <a:t>Иногда после регистрации появляется  сообщение, что у вас тестовый доступ. Это  значит, что налоговая проверяет данные. У нее  на это есть шесть дней.</a:t>
            </a:r>
          </a:p>
        </p:txBody>
      </p:sp>
    </p:spTree>
    <p:extLst>
      <p:ext uri="{BB962C8B-B14F-4D97-AF65-F5344CB8AC3E}">
        <p14:creationId xmlns:p14="http://schemas.microsoft.com/office/powerpoint/2010/main" val="31312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"/>
          <p:cNvSpPr/>
          <p:nvPr/>
        </p:nvSpPr>
        <p:spPr>
          <a:xfrm>
            <a:off x="0" y="0"/>
            <a:ext cx="17335500" cy="16002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1962150" y="309563"/>
            <a:ext cx="151923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en-US" sz="5400" b="1" dirty="0" smtClean="0">
                <a:solidFill>
                  <a:srgbClr val="73C83C"/>
                </a:solidFill>
              </a:rPr>
              <a:t>КАК  ЗАФИКСИРОВАТЬ  ДОХОД?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1950" y="82296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3"/>
          <p:cNvSpPr/>
          <p:nvPr/>
        </p:nvSpPr>
        <p:spPr>
          <a:xfrm>
            <a:off x="352044" y="2081784"/>
            <a:ext cx="6549391" cy="5732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73C8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/>
          <p:cNvSpPr txBox="1"/>
          <p:nvPr/>
        </p:nvSpPr>
        <p:spPr>
          <a:xfrm>
            <a:off x="7524750" y="2760091"/>
            <a:ext cx="90678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33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23C46"/>
                </a:solidFill>
                <a:latin typeface="Calibri"/>
                <a:cs typeface="Calibri"/>
              </a:rPr>
              <a:t>Если регистрация прошла успешно, придет  сообщение по СМС и появится уведомление  в приложении.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solidFill>
                <a:srgbClr val="323C46"/>
              </a:solidFill>
              <a:latin typeface="Calibri"/>
              <a:cs typeface="Calibri"/>
            </a:endParaRPr>
          </a:p>
          <a:p>
            <a:pPr marL="12700" marR="466725">
              <a:lnSpc>
                <a:spcPct val="100000"/>
              </a:lnSpc>
            </a:pPr>
            <a:r>
              <a:rPr sz="2400" dirty="0">
                <a:solidFill>
                  <a:srgbClr val="323C46"/>
                </a:solidFill>
                <a:latin typeface="Calibri"/>
                <a:cs typeface="Calibri"/>
              </a:rPr>
              <a:t>Еще нужно ввести PIN для доступа. Дальше  настраивайте вход по отпечатку пальца или  Face ID — в зависимости от телефона.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323C46"/>
                </a:solidFill>
                <a:latin typeface="Calibri"/>
                <a:cs typeface="Calibri"/>
              </a:rPr>
              <a:t>Но на работу приложения это уже не влияет.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solidFill>
                <a:srgbClr val="323C46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323C46"/>
                </a:solidFill>
                <a:latin typeface="Calibri"/>
                <a:cs typeface="Calibri"/>
              </a:rPr>
              <a:t>Иногда после регистрации появляется  сообщение, что у вас тестовый доступ. Это  значит, что налоговая проверяет данные. У нее  на это есть шесть дней.</a:t>
            </a:r>
          </a:p>
        </p:txBody>
      </p:sp>
    </p:spTree>
    <p:extLst>
      <p:ext uri="{BB962C8B-B14F-4D97-AF65-F5344CB8AC3E}">
        <p14:creationId xmlns:p14="http://schemas.microsoft.com/office/powerpoint/2010/main" val="38573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"/>
          <p:cNvSpPr/>
          <p:nvPr/>
        </p:nvSpPr>
        <p:spPr>
          <a:xfrm>
            <a:off x="0" y="0"/>
            <a:ext cx="17335500" cy="16002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1962150" y="309563"/>
            <a:ext cx="151923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en-US" sz="5400" b="1" dirty="0" smtClean="0">
                <a:solidFill>
                  <a:srgbClr val="73C83C"/>
                </a:solidFill>
              </a:rPr>
              <a:t>КАК  ЗАФИКСИРОВАТЬ  ДОХОД?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1950" y="82296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5"/>
          <p:cNvSpPr txBox="1"/>
          <p:nvPr/>
        </p:nvSpPr>
        <p:spPr>
          <a:xfrm>
            <a:off x="239250" y="2760090"/>
            <a:ext cx="7514100" cy="4470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73380" indent="-45720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  <a:buFont typeface="+mj-lt"/>
              <a:buAutoNum type="arabicParenR"/>
            </a:pPr>
            <a:r>
              <a:rPr lang="ru-RU" sz="3200" dirty="0">
                <a:solidFill>
                  <a:srgbClr val="323C46"/>
                </a:solidFill>
                <a:cs typeface="Calibri"/>
              </a:rPr>
              <a:t>Нажмите «Новая продажа».</a:t>
            </a:r>
          </a:p>
          <a:p>
            <a:pPr marL="469900" marR="373380" indent="-45720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  <a:buFont typeface="+mj-lt"/>
              <a:buAutoNum type="arabicParenR"/>
            </a:pPr>
            <a:r>
              <a:rPr lang="ru-RU" sz="3200" dirty="0">
                <a:solidFill>
                  <a:srgbClr val="323C46"/>
                </a:solidFill>
                <a:cs typeface="Calibri"/>
              </a:rPr>
              <a:t>Укажите, какую сумму и за  что вы получили. Выберите  плательщика —юридическое 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лицо</a:t>
            </a:r>
            <a:r>
              <a:rPr lang="en-US" sz="3200" dirty="0" smtClean="0">
                <a:solidFill>
                  <a:srgbClr val="323C46"/>
                </a:solidFill>
                <a:cs typeface="Calibri"/>
              </a:rPr>
              <a:t> –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ООО </a:t>
            </a:r>
            <a:r>
              <a:rPr lang="ru-RU" sz="3200" dirty="0" err="1" smtClean="0">
                <a:solidFill>
                  <a:srgbClr val="323C46"/>
                </a:solidFill>
                <a:cs typeface="Calibri"/>
              </a:rPr>
              <a:t>Антал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Бизнес Решения ИНН 9710005627.</a:t>
            </a:r>
            <a:endParaRPr lang="ru-RU" sz="3200" dirty="0">
              <a:solidFill>
                <a:srgbClr val="323C46"/>
              </a:solidFill>
              <a:cs typeface="Calibri"/>
            </a:endParaRPr>
          </a:p>
          <a:p>
            <a:pPr marL="469900" marR="373380" indent="-45720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  <a:buFont typeface="+mj-lt"/>
              <a:buAutoNum type="arabicParenR"/>
            </a:pPr>
            <a:r>
              <a:rPr lang="ru-RU" sz="3200" dirty="0">
                <a:solidFill>
                  <a:srgbClr val="323C46"/>
                </a:solidFill>
                <a:cs typeface="Calibri"/>
              </a:rPr>
              <a:t>На сумму в чеке будет  начислен налог. Это  происходит автоматически:  считать и сдавать отчеты не  нужно.</a:t>
            </a:r>
          </a:p>
        </p:txBody>
      </p:sp>
      <p:sp>
        <p:nvSpPr>
          <p:cNvPr id="27" name="object 10"/>
          <p:cNvSpPr/>
          <p:nvPr/>
        </p:nvSpPr>
        <p:spPr>
          <a:xfrm>
            <a:off x="12460223" y="4996249"/>
            <a:ext cx="1083293" cy="377502"/>
          </a:xfrm>
          <a:custGeom>
            <a:avLst/>
            <a:gdLst/>
            <a:ahLst/>
            <a:cxnLst/>
            <a:rect l="l" t="t" r="r" b="b"/>
            <a:pathLst>
              <a:path w="1146175" h="399414">
                <a:moveTo>
                  <a:pt x="0" y="399288"/>
                </a:moveTo>
                <a:lnTo>
                  <a:pt x="1146047" y="399288"/>
                </a:lnTo>
                <a:lnTo>
                  <a:pt x="1146047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F9F9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"/>
          <p:cNvSpPr/>
          <p:nvPr/>
        </p:nvSpPr>
        <p:spPr>
          <a:xfrm>
            <a:off x="7762493" y="1722120"/>
            <a:ext cx="2965704" cy="6428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5"/>
          <p:cNvSpPr/>
          <p:nvPr/>
        </p:nvSpPr>
        <p:spPr>
          <a:xfrm>
            <a:off x="10746486" y="1725168"/>
            <a:ext cx="2968752" cy="6428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6"/>
          <p:cNvSpPr/>
          <p:nvPr/>
        </p:nvSpPr>
        <p:spPr>
          <a:xfrm>
            <a:off x="13736573" y="1722120"/>
            <a:ext cx="2968752" cy="6428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7"/>
          <p:cNvSpPr/>
          <p:nvPr/>
        </p:nvSpPr>
        <p:spPr>
          <a:xfrm>
            <a:off x="12264390" y="4992624"/>
            <a:ext cx="1237615" cy="771525"/>
          </a:xfrm>
          <a:custGeom>
            <a:avLst/>
            <a:gdLst/>
            <a:ahLst/>
            <a:cxnLst/>
            <a:rect l="l" t="t" r="r" b="b"/>
            <a:pathLst>
              <a:path w="1237615" h="771525">
                <a:moveTo>
                  <a:pt x="0" y="55499"/>
                </a:moveTo>
                <a:lnTo>
                  <a:pt x="4349" y="33861"/>
                </a:lnTo>
                <a:lnTo>
                  <a:pt x="16224" y="16224"/>
                </a:lnTo>
                <a:lnTo>
                  <a:pt x="33861" y="4349"/>
                </a:lnTo>
                <a:lnTo>
                  <a:pt x="55499" y="0"/>
                </a:lnTo>
                <a:lnTo>
                  <a:pt x="1181988" y="0"/>
                </a:lnTo>
                <a:lnTo>
                  <a:pt x="1203626" y="4349"/>
                </a:lnTo>
                <a:lnTo>
                  <a:pt x="1221263" y="16224"/>
                </a:lnTo>
                <a:lnTo>
                  <a:pt x="1233138" y="33861"/>
                </a:lnTo>
                <a:lnTo>
                  <a:pt x="1237488" y="55499"/>
                </a:lnTo>
                <a:lnTo>
                  <a:pt x="1237488" y="715645"/>
                </a:lnTo>
                <a:lnTo>
                  <a:pt x="1233138" y="737282"/>
                </a:lnTo>
                <a:lnTo>
                  <a:pt x="1221263" y="754919"/>
                </a:lnTo>
                <a:lnTo>
                  <a:pt x="1203626" y="766794"/>
                </a:lnTo>
                <a:lnTo>
                  <a:pt x="1181988" y="771144"/>
                </a:lnTo>
                <a:lnTo>
                  <a:pt x="55499" y="771144"/>
                </a:lnTo>
                <a:lnTo>
                  <a:pt x="33861" y="766794"/>
                </a:lnTo>
                <a:lnTo>
                  <a:pt x="16224" y="754919"/>
                </a:lnTo>
                <a:lnTo>
                  <a:pt x="4349" y="737282"/>
                </a:lnTo>
                <a:lnTo>
                  <a:pt x="0" y="715645"/>
                </a:lnTo>
                <a:lnTo>
                  <a:pt x="0" y="55499"/>
                </a:lnTo>
                <a:close/>
              </a:path>
            </a:pathLst>
          </a:custGeom>
          <a:ln w="24384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8"/>
          <p:cNvSpPr/>
          <p:nvPr/>
        </p:nvSpPr>
        <p:spPr>
          <a:xfrm>
            <a:off x="10965942" y="4992624"/>
            <a:ext cx="1237615" cy="771525"/>
          </a:xfrm>
          <a:custGeom>
            <a:avLst/>
            <a:gdLst/>
            <a:ahLst/>
            <a:cxnLst/>
            <a:rect l="l" t="t" r="r" b="b"/>
            <a:pathLst>
              <a:path w="1237615" h="771525">
                <a:moveTo>
                  <a:pt x="0" y="55499"/>
                </a:moveTo>
                <a:lnTo>
                  <a:pt x="4349" y="33861"/>
                </a:lnTo>
                <a:lnTo>
                  <a:pt x="16224" y="16224"/>
                </a:lnTo>
                <a:lnTo>
                  <a:pt x="33861" y="4349"/>
                </a:lnTo>
                <a:lnTo>
                  <a:pt x="55499" y="0"/>
                </a:lnTo>
                <a:lnTo>
                  <a:pt x="1181989" y="0"/>
                </a:lnTo>
                <a:lnTo>
                  <a:pt x="1203626" y="4349"/>
                </a:lnTo>
                <a:lnTo>
                  <a:pt x="1221263" y="16224"/>
                </a:lnTo>
                <a:lnTo>
                  <a:pt x="1233138" y="33861"/>
                </a:lnTo>
                <a:lnTo>
                  <a:pt x="1237488" y="55499"/>
                </a:lnTo>
                <a:lnTo>
                  <a:pt x="1237488" y="715645"/>
                </a:lnTo>
                <a:lnTo>
                  <a:pt x="1233138" y="737282"/>
                </a:lnTo>
                <a:lnTo>
                  <a:pt x="1221263" y="754919"/>
                </a:lnTo>
                <a:lnTo>
                  <a:pt x="1203626" y="766794"/>
                </a:lnTo>
                <a:lnTo>
                  <a:pt x="1181989" y="771144"/>
                </a:lnTo>
                <a:lnTo>
                  <a:pt x="55499" y="771144"/>
                </a:lnTo>
                <a:lnTo>
                  <a:pt x="33861" y="766794"/>
                </a:lnTo>
                <a:lnTo>
                  <a:pt x="16224" y="754919"/>
                </a:lnTo>
                <a:lnTo>
                  <a:pt x="4349" y="737282"/>
                </a:lnTo>
                <a:lnTo>
                  <a:pt x="0" y="715645"/>
                </a:lnTo>
                <a:lnTo>
                  <a:pt x="0" y="55499"/>
                </a:lnTo>
                <a:close/>
              </a:path>
            </a:pathLst>
          </a:custGeom>
          <a:ln w="2438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9"/>
          <p:cNvSpPr/>
          <p:nvPr/>
        </p:nvSpPr>
        <p:spPr>
          <a:xfrm>
            <a:off x="11084814" y="5178552"/>
            <a:ext cx="1000125" cy="399415"/>
          </a:xfrm>
          <a:custGeom>
            <a:avLst/>
            <a:gdLst/>
            <a:ahLst/>
            <a:cxnLst/>
            <a:rect l="l" t="t" r="r" b="b"/>
            <a:pathLst>
              <a:path w="1000125" h="399414">
                <a:moveTo>
                  <a:pt x="0" y="399288"/>
                </a:moveTo>
                <a:lnTo>
                  <a:pt x="999744" y="399288"/>
                </a:lnTo>
                <a:lnTo>
                  <a:pt x="999744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F9F9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0"/>
          <p:cNvSpPr/>
          <p:nvPr/>
        </p:nvSpPr>
        <p:spPr>
          <a:xfrm>
            <a:off x="12310109" y="5178552"/>
            <a:ext cx="1146175" cy="399415"/>
          </a:xfrm>
          <a:custGeom>
            <a:avLst/>
            <a:gdLst/>
            <a:ahLst/>
            <a:cxnLst/>
            <a:rect l="l" t="t" r="r" b="b"/>
            <a:pathLst>
              <a:path w="1146175" h="399414">
                <a:moveTo>
                  <a:pt x="0" y="399288"/>
                </a:moveTo>
                <a:lnTo>
                  <a:pt x="1146047" y="399288"/>
                </a:lnTo>
                <a:lnTo>
                  <a:pt x="1146047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F9F9F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6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002515"/>
              </p:ext>
            </p:extLst>
          </p:nvPr>
        </p:nvGraphicFramePr>
        <p:xfrm>
          <a:off x="7753350" y="1714500"/>
          <a:ext cx="8951594" cy="64373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9420"/>
                <a:gridCol w="2988310"/>
                <a:gridCol w="2983864"/>
              </a:tblGrid>
              <a:tr h="6437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704215" marR="367665" indent="-259079">
                        <a:lnSpc>
                          <a:spcPct val="100000"/>
                        </a:lnSpc>
                        <a:tabLst>
                          <a:tab pos="1685925" algn="l"/>
                          <a:tab pos="1777364" algn="l"/>
                        </a:tabLst>
                      </a:pPr>
                      <a:r>
                        <a:rPr sz="1000" spc="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Ф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spc="-1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spc="-1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000" spc="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ск</a:t>
                      </a:r>
                      <a:r>
                        <a:rPr sz="1000" spc="-1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000" spc="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у	</a:t>
                      </a:r>
                      <a:r>
                        <a:rPr sz="1000" spc="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Юр</a:t>
                      </a:r>
                      <a:r>
                        <a:rPr sz="10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идич</a:t>
                      </a:r>
                      <a:r>
                        <a:rPr sz="1000" spc="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0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000" spc="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0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000" spc="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0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у  </a:t>
                      </a:r>
                      <a:r>
                        <a:rPr sz="1000" spc="5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лицу		</a:t>
                      </a:r>
                      <a:r>
                        <a:rPr sz="1000" spc="5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лицу</a:t>
                      </a:r>
                      <a:r>
                        <a:rPr sz="1000" spc="-17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5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или </a:t>
                      </a:r>
                      <a:r>
                        <a:rPr sz="1000" spc="9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ИП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4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"/>
          <p:cNvSpPr/>
          <p:nvPr/>
        </p:nvSpPr>
        <p:spPr>
          <a:xfrm>
            <a:off x="0" y="0"/>
            <a:ext cx="17335500" cy="16002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1962150" y="309563"/>
            <a:ext cx="151923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en-US" sz="4000" b="1" dirty="0" smtClean="0">
                <a:solidFill>
                  <a:srgbClr val="73C83C"/>
                </a:solidFill>
              </a:rPr>
              <a:t>КАК  </a:t>
            </a:r>
            <a:r>
              <a:rPr lang="ru-RU" altLang="en-US" sz="4000" b="1" dirty="0" smtClean="0">
                <a:solidFill>
                  <a:srgbClr val="73C83C"/>
                </a:solidFill>
              </a:rPr>
              <a:t>НАПРАВИТЬ ЧЕК В ООО АНТАЛ БИЗНЕС РЕШЕНИЯ</a:t>
            </a:r>
            <a:r>
              <a:rPr lang="ru-RU" altLang="en-US" sz="4000" b="1" dirty="0" smtClean="0">
                <a:solidFill>
                  <a:srgbClr val="73C83C"/>
                </a:solidFill>
              </a:rPr>
              <a:t>?</a:t>
            </a:r>
            <a:endParaRPr lang="ru-RU" altLang="en-US" sz="4000" b="1" dirty="0" smtClean="0">
              <a:solidFill>
                <a:srgbClr val="73C83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1950" y="82296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ject 10"/>
          <p:cNvSpPr/>
          <p:nvPr/>
        </p:nvSpPr>
        <p:spPr>
          <a:xfrm flipV="1">
            <a:off x="12460223" y="4950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146175" h="399414">
                <a:moveTo>
                  <a:pt x="0" y="399288"/>
                </a:moveTo>
                <a:lnTo>
                  <a:pt x="1146047" y="399288"/>
                </a:lnTo>
                <a:lnTo>
                  <a:pt x="1146047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F9F9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6"/>
          <p:cNvSpPr/>
          <p:nvPr/>
        </p:nvSpPr>
        <p:spPr>
          <a:xfrm>
            <a:off x="13736573" y="1722120"/>
            <a:ext cx="2968752" cy="6428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61950" y="1640086"/>
            <a:ext cx="131064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/>
              <a:t>Закон</a:t>
            </a:r>
            <a:r>
              <a:rPr lang="ru-RU" sz="4400" dirty="0"/>
              <a:t> обязывает </a:t>
            </a:r>
            <a:r>
              <a:rPr lang="ru-RU" sz="4400" b="1" dirty="0" err="1"/>
              <a:t>самозанятого</a:t>
            </a:r>
            <a:r>
              <a:rPr lang="ru-RU" sz="4400" dirty="0"/>
              <a:t> обеспечить передачу </a:t>
            </a:r>
            <a:r>
              <a:rPr lang="ru-RU" sz="4400" b="1" dirty="0"/>
              <a:t>чека</a:t>
            </a:r>
            <a:r>
              <a:rPr lang="ru-RU" sz="4400" dirty="0"/>
              <a:t> покупателю (заказчику</a:t>
            </a:r>
            <a:r>
              <a:rPr lang="ru-RU" sz="4400" dirty="0" smtClean="0"/>
              <a:t>).</a:t>
            </a:r>
          </a:p>
          <a:p>
            <a:pPr algn="just"/>
            <a:r>
              <a:rPr lang="ru-RU" sz="4400" dirty="0" smtClean="0"/>
              <a:t>В день поступления денежных средств необходимо сформировать чек, услуга называется «Расширение партнерской сети» направлять его на почту </a:t>
            </a:r>
            <a:r>
              <a:rPr lang="en-US" sz="4400" dirty="0" smtClean="0">
                <a:hlinkClick r:id="rId4"/>
              </a:rPr>
              <a:t>Check@Antalrussia.com</a:t>
            </a:r>
            <a:endParaRPr lang="en-US" sz="4400" dirty="0" smtClean="0"/>
          </a:p>
          <a:p>
            <a:pPr algn="just"/>
            <a:r>
              <a:rPr lang="ru-RU" sz="4400" dirty="0" smtClean="0"/>
              <a:t>Будьте внимательны: при отсутствии чека, наша компания обязана передать информацию в налоговые службы, в течении 3 дней, после наступления даты направления чека.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392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"/>
          <p:cNvSpPr/>
          <p:nvPr/>
        </p:nvSpPr>
        <p:spPr>
          <a:xfrm>
            <a:off x="0" y="0"/>
            <a:ext cx="17335500" cy="16002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1962150" y="4763"/>
            <a:ext cx="151923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5400" b="1" dirty="0" smtClean="0">
                <a:solidFill>
                  <a:schemeClr val="bg1"/>
                </a:solidFill>
              </a:rPr>
              <a:t>Q&amp;A:</a:t>
            </a:r>
            <a:r>
              <a:rPr lang="en-US" altLang="en-US" sz="5400" b="1" dirty="0" smtClean="0">
                <a:solidFill>
                  <a:srgbClr val="73C83C"/>
                </a:solidFill>
              </a:rPr>
              <a:t> </a:t>
            </a:r>
            <a:r>
              <a:rPr lang="ru-RU" altLang="en-US" sz="5400" b="1" dirty="0" smtClean="0">
                <a:solidFill>
                  <a:srgbClr val="73C83C"/>
                </a:solidFill>
              </a:rPr>
              <a:t>КАКОЙ СРОК УПЛАТЫ НАЛОГА НА  ПРОФЕССИОНАЛЬНЫЙ ДОХОД?</a:t>
            </a:r>
            <a:endParaRPr lang="ru-RU" altLang="en-US" sz="5400" b="1" dirty="0">
              <a:solidFill>
                <a:srgbClr val="73C83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1950" y="82296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5"/>
          <p:cNvSpPr txBox="1"/>
          <p:nvPr/>
        </p:nvSpPr>
        <p:spPr>
          <a:xfrm>
            <a:off x="361950" y="3200400"/>
            <a:ext cx="15585060" cy="3498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73380" indent="-45720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323C46"/>
                </a:solidFill>
                <a:cs typeface="Calibri"/>
              </a:rPr>
              <a:t>Уплата налога на профессиональный доход  производится ежемесячно не позднее 25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числа</a:t>
            </a:r>
            <a:r>
              <a:rPr lang="en-US" sz="32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месяца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, следующего за истекшим налоговым  периодом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.</a:t>
            </a:r>
            <a:endParaRPr lang="en-US" sz="3200" dirty="0" smtClean="0">
              <a:solidFill>
                <a:srgbClr val="323C46"/>
              </a:solidFill>
              <a:cs typeface="Calibri"/>
            </a:endParaRPr>
          </a:p>
          <a:p>
            <a:pPr marL="469900" marR="373380" indent="-45720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endParaRPr lang="en-US" sz="3200" dirty="0" smtClean="0">
              <a:solidFill>
                <a:srgbClr val="323C46"/>
              </a:solidFill>
              <a:cs typeface="Calibri"/>
            </a:endParaRPr>
          </a:p>
          <a:p>
            <a:pPr marL="469900" marR="373380" indent="-457200"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323C46"/>
                </a:solidFill>
                <a:cs typeface="Calibri"/>
              </a:rPr>
              <a:t>Например,</a:t>
            </a:r>
            <a:r>
              <a:rPr lang="en-US" sz="3200" dirty="0">
                <a:solidFill>
                  <a:srgbClr val="323C46"/>
                </a:solidFill>
                <a:cs typeface="Calibri"/>
              </a:rPr>
              <a:t> 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вы</a:t>
            </a:r>
            <a:r>
              <a:rPr lang="en-US" sz="3200" dirty="0">
                <a:solidFill>
                  <a:srgbClr val="323C46"/>
                </a:solidFill>
                <a:cs typeface="Calibri"/>
              </a:rPr>
              <a:t> 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получили</a:t>
            </a:r>
            <a:r>
              <a:rPr lang="en-US" sz="3200" dirty="0">
                <a:solidFill>
                  <a:srgbClr val="323C46"/>
                </a:solidFill>
                <a:cs typeface="Calibri"/>
              </a:rPr>
              <a:t> 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выплату</a:t>
            </a:r>
            <a:r>
              <a:rPr lang="en-US" sz="3200" dirty="0">
                <a:solidFill>
                  <a:srgbClr val="323C46"/>
                </a:solidFill>
                <a:cs typeface="Calibri"/>
              </a:rPr>
              <a:t> 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5 июля - 20 000 </a:t>
            </a:r>
            <a:r>
              <a:rPr lang="ru-RU" sz="3200" dirty="0" err="1">
                <a:solidFill>
                  <a:srgbClr val="323C46"/>
                </a:solidFill>
                <a:cs typeface="Calibri"/>
              </a:rPr>
              <a:t>руб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,  20 июля - 50 000 </a:t>
            </a:r>
            <a:r>
              <a:rPr lang="ru-RU" sz="3200" dirty="0" err="1">
                <a:solidFill>
                  <a:srgbClr val="323C46"/>
                </a:solidFill>
                <a:cs typeface="Calibri"/>
              </a:rPr>
              <a:t>руб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, налог на профессиональный</a:t>
            </a:r>
            <a:r>
              <a:rPr lang="en-US" sz="3200" dirty="0">
                <a:solidFill>
                  <a:srgbClr val="323C46"/>
                </a:solidFill>
                <a:cs typeface="Calibri"/>
              </a:rPr>
              <a:t> 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доход следует оплатить до 25 августа (налог составит  4200 </a:t>
            </a:r>
            <a:r>
              <a:rPr lang="ru-RU" sz="3200" dirty="0" err="1">
                <a:solidFill>
                  <a:srgbClr val="323C46"/>
                </a:solidFill>
                <a:cs typeface="Calibri"/>
              </a:rPr>
              <a:t>руб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, из которых вам вернется 1400 </a:t>
            </a:r>
            <a:r>
              <a:rPr lang="ru-RU" sz="3200" dirty="0" err="1">
                <a:solidFill>
                  <a:srgbClr val="323C46"/>
                </a:solidFill>
                <a:cs typeface="Calibri"/>
              </a:rPr>
              <a:t>руб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, пока  действует “скидка” на налог 10 000 </a:t>
            </a:r>
            <a:r>
              <a:rPr lang="ru-RU" sz="3200" dirty="0" err="1">
                <a:solidFill>
                  <a:srgbClr val="323C46"/>
                </a:solidFill>
                <a:cs typeface="Calibri"/>
              </a:rPr>
              <a:t>руб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).</a:t>
            </a:r>
          </a:p>
          <a:p>
            <a:pPr marL="469900" marR="373380" indent="-45720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endParaRPr lang="en-US" sz="3200" dirty="0" smtClean="0">
              <a:solidFill>
                <a:srgbClr val="323C4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83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"/>
          <p:cNvSpPr/>
          <p:nvPr/>
        </p:nvSpPr>
        <p:spPr>
          <a:xfrm>
            <a:off x="0" y="0"/>
            <a:ext cx="17335500" cy="16002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1962150" y="461963"/>
            <a:ext cx="151923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5400" b="1" dirty="0" smtClean="0">
                <a:solidFill>
                  <a:schemeClr val="bg1"/>
                </a:solidFill>
              </a:rPr>
              <a:t>Q&amp;A:</a:t>
            </a:r>
            <a:r>
              <a:rPr lang="en-US" altLang="en-US" sz="5400" b="1" dirty="0" smtClean="0">
                <a:solidFill>
                  <a:srgbClr val="73C83C"/>
                </a:solidFill>
              </a:rPr>
              <a:t> </a:t>
            </a:r>
            <a:r>
              <a:rPr lang="ru-RU" altLang="en-US" sz="5400" b="1" dirty="0" smtClean="0">
                <a:solidFill>
                  <a:srgbClr val="73C83C"/>
                </a:solidFill>
              </a:rPr>
              <a:t>КАКИЕ ЕСТЬ НАЛОГОВЫЕ  ЛЬГОТЫ?</a:t>
            </a:r>
            <a:endParaRPr lang="ru-RU" altLang="en-US" sz="5400" b="1" dirty="0">
              <a:solidFill>
                <a:srgbClr val="73C83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1950" y="82296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5"/>
          <p:cNvSpPr txBox="1"/>
          <p:nvPr/>
        </p:nvSpPr>
        <p:spPr>
          <a:xfrm>
            <a:off x="361950" y="1981200"/>
            <a:ext cx="16671089" cy="69839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73380" indent="-45720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323C46"/>
                </a:solidFill>
                <a:cs typeface="Calibri"/>
              </a:rPr>
              <a:t>Налоговая ставка уменьшается на 2%, таким образом,  сумма налога исчисляется по ставке 4%.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Далее</a:t>
            </a:r>
            <a:r>
              <a:rPr lang="en-US" sz="32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предельная 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величина налогового вычета (10 000  рублей) уменьшается на разницу между суммой  налога исчисленной по ставке 6% и суммой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налога</a:t>
            </a:r>
            <a:r>
              <a:rPr lang="en-US" sz="32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исчисленной 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по ставке 4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%.</a:t>
            </a:r>
            <a:endParaRPr lang="en-US" sz="3200" dirty="0">
              <a:solidFill>
                <a:srgbClr val="323C46"/>
              </a:solidFill>
              <a:cs typeface="Calibri"/>
            </a:endParaRPr>
          </a:p>
          <a:p>
            <a:pPr marL="469900" marR="373380" indent="-45720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rgbClr val="323C46"/>
                </a:solidFill>
                <a:cs typeface="Calibri"/>
              </a:rPr>
              <a:t>Уменьшение 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суммы налога на сумму налогового  вычета осуществляется налоговым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органом</a:t>
            </a:r>
            <a:r>
              <a:rPr lang="en-US" sz="32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самостоятельно.</a:t>
            </a:r>
            <a:endParaRPr lang="en-US" sz="3200" dirty="0" smtClean="0">
              <a:solidFill>
                <a:srgbClr val="323C46"/>
              </a:solidFill>
              <a:cs typeface="Calibri"/>
            </a:endParaRPr>
          </a:p>
          <a:p>
            <a:pPr marL="469900" marR="373380" indent="-457200"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323C46"/>
                </a:solidFill>
                <a:cs typeface="Calibri"/>
              </a:rPr>
              <a:t>В случае, если физическое лицо снято с учета в  качестве налогоплательщика, а</a:t>
            </a:r>
            <a:r>
              <a:rPr lang="en-US" sz="3200" dirty="0">
                <a:solidFill>
                  <a:srgbClr val="323C46"/>
                </a:solidFill>
                <a:cs typeface="Calibri"/>
              </a:rPr>
              <a:t> 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впоследствии вновь  поставлено на учет в качестве налогоплательщика,</a:t>
            </a:r>
            <a:r>
              <a:rPr lang="en-US" sz="3200" dirty="0">
                <a:solidFill>
                  <a:srgbClr val="323C46"/>
                </a:solidFill>
                <a:cs typeface="Calibri"/>
              </a:rPr>
              <a:t> 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остаток неиспользованного налогового вычета 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восстанавливается.</a:t>
            </a:r>
            <a:endParaRPr lang="en-US" sz="3200" dirty="0" smtClean="0">
              <a:solidFill>
                <a:srgbClr val="323C46"/>
              </a:solidFill>
              <a:cs typeface="Calibri"/>
            </a:endParaRPr>
          </a:p>
          <a:p>
            <a:pPr marL="469900" marR="373380" indent="-457200"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rgbClr val="323C46"/>
                </a:solidFill>
                <a:cs typeface="Calibri"/>
              </a:rPr>
              <a:t>Срок 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использования налогового вычета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не</a:t>
            </a:r>
            <a:r>
              <a:rPr lang="en-US" sz="32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ограничен.</a:t>
            </a:r>
            <a:endParaRPr lang="en-US" sz="3200" dirty="0" smtClean="0">
              <a:solidFill>
                <a:srgbClr val="323C46"/>
              </a:solidFill>
              <a:cs typeface="Calibri"/>
            </a:endParaRPr>
          </a:p>
          <a:p>
            <a:pPr marL="469900" marR="373380" indent="-457200"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Налоговый 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вычет в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размере</a:t>
            </a:r>
            <a:r>
              <a:rPr lang="en-US" sz="32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10 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000 рублей после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его</a:t>
            </a:r>
            <a:r>
              <a:rPr lang="en-US" sz="32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использования 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повторно не предоставляется.</a:t>
            </a:r>
          </a:p>
          <a:p>
            <a:pPr marL="469900" marR="373380" indent="-45720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endParaRPr lang="ru-RU" sz="3200" dirty="0">
              <a:solidFill>
                <a:srgbClr val="323C46"/>
              </a:solidFill>
              <a:cs typeface="Calibri"/>
            </a:endParaRPr>
          </a:p>
          <a:p>
            <a:pPr marL="12700" marR="37338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</a:pPr>
            <a:endParaRPr lang="ru-RU" sz="3200" dirty="0">
              <a:solidFill>
                <a:srgbClr val="323C4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"/>
          <p:cNvSpPr/>
          <p:nvPr/>
        </p:nvSpPr>
        <p:spPr>
          <a:xfrm>
            <a:off x="0" y="0"/>
            <a:ext cx="17335500" cy="16002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10725150" y="538163"/>
            <a:ext cx="6429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en-US" sz="5400" b="1" dirty="0" smtClean="0">
                <a:solidFill>
                  <a:srgbClr val="73C83C"/>
                </a:solidFill>
              </a:rPr>
              <a:t>СОДЕРЖАНИЕ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1950" y="82296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4"/>
          <p:cNvSpPr txBox="1"/>
          <p:nvPr/>
        </p:nvSpPr>
        <p:spPr>
          <a:xfrm>
            <a:off x="514350" y="3429000"/>
            <a:ext cx="13030200" cy="47064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Wingdings" panose="05000000000000000000" pitchFamily="2" charset="2"/>
              <a:buChar char="ü"/>
              <a:tabLst>
                <a:tab pos="356870" algn="l"/>
              </a:tabLst>
            </a:pPr>
            <a:r>
              <a:rPr sz="3200" spc="110" dirty="0" err="1" smtClean="0">
                <a:latin typeface="+mj-lt"/>
                <a:cs typeface="Calibri"/>
              </a:rPr>
              <a:t>Самозанятые</a:t>
            </a:r>
            <a:r>
              <a:rPr sz="3200" spc="110" dirty="0">
                <a:latin typeface="+mj-lt"/>
                <a:cs typeface="Calibri"/>
              </a:rPr>
              <a:t>.</a:t>
            </a:r>
            <a:r>
              <a:rPr sz="3200" spc="-120" dirty="0">
                <a:latin typeface="+mj-lt"/>
                <a:cs typeface="Calibri"/>
              </a:rPr>
              <a:t> </a:t>
            </a:r>
            <a:r>
              <a:rPr sz="3200" spc="155" dirty="0">
                <a:latin typeface="+mj-lt"/>
                <a:cs typeface="Calibri"/>
              </a:rPr>
              <a:t>Налог</a:t>
            </a:r>
            <a:r>
              <a:rPr sz="3200" spc="-105" dirty="0">
                <a:latin typeface="+mj-lt"/>
                <a:cs typeface="Calibri"/>
              </a:rPr>
              <a:t> </a:t>
            </a:r>
            <a:r>
              <a:rPr sz="3200" spc="105" dirty="0">
                <a:latin typeface="+mj-lt"/>
                <a:cs typeface="Calibri"/>
              </a:rPr>
              <a:t>на</a:t>
            </a:r>
            <a:r>
              <a:rPr sz="3200" spc="-90" dirty="0">
                <a:latin typeface="+mj-lt"/>
                <a:cs typeface="Calibri"/>
              </a:rPr>
              <a:t> </a:t>
            </a:r>
            <a:r>
              <a:rPr sz="3200" spc="120" dirty="0" err="1">
                <a:latin typeface="+mj-lt"/>
                <a:cs typeface="Calibri"/>
              </a:rPr>
              <a:t>профессиональный</a:t>
            </a:r>
            <a:r>
              <a:rPr sz="3200" spc="120" dirty="0">
                <a:latin typeface="+mj-lt"/>
                <a:cs typeface="Calibri"/>
              </a:rPr>
              <a:t>  </a:t>
            </a:r>
            <a:r>
              <a:rPr sz="3200" spc="80" dirty="0" err="1" smtClean="0">
                <a:latin typeface="+mj-lt"/>
                <a:cs typeface="Calibri"/>
              </a:rPr>
              <a:t>доход</a:t>
            </a:r>
            <a:endParaRPr lang="ru-RU" sz="3200" spc="80" dirty="0" smtClean="0">
              <a:latin typeface="+mj-lt"/>
              <a:cs typeface="Calibri"/>
            </a:endParaRPr>
          </a:p>
          <a:p>
            <a:pPr marL="469265" marR="5080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Wingdings" panose="05000000000000000000" pitchFamily="2" charset="2"/>
              <a:buChar char="ü"/>
              <a:tabLst>
                <a:tab pos="356870" algn="l"/>
              </a:tabLst>
            </a:pPr>
            <a:r>
              <a:rPr lang="ru-RU" sz="3200" spc="135" dirty="0" smtClean="0">
                <a:latin typeface="+mj-lt"/>
                <a:cs typeface="Calibri"/>
              </a:rPr>
              <a:t>Преимущества</a:t>
            </a:r>
          </a:p>
          <a:p>
            <a:pPr marL="469265" marR="5080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Wingdings" panose="05000000000000000000" pitchFamily="2" charset="2"/>
              <a:buChar char="ü"/>
              <a:tabLst>
                <a:tab pos="356870" algn="l"/>
              </a:tabLst>
            </a:pPr>
            <a:r>
              <a:rPr lang="ru-RU" sz="3200" spc="125" dirty="0" smtClean="0">
                <a:latin typeface="+mj-lt"/>
                <a:cs typeface="Calibri"/>
              </a:rPr>
              <a:t>Как </a:t>
            </a:r>
            <a:r>
              <a:rPr lang="ru-RU" sz="3200" spc="140" dirty="0">
                <a:latin typeface="+mj-lt"/>
                <a:cs typeface="Calibri"/>
              </a:rPr>
              <a:t>стать</a:t>
            </a:r>
            <a:r>
              <a:rPr lang="ru-RU" sz="3200" spc="-350" dirty="0">
                <a:latin typeface="+mj-lt"/>
                <a:cs typeface="Calibri"/>
              </a:rPr>
              <a:t> </a:t>
            </a:r>
            <a:r>
              <a:rPr lang="ru-RU" sz="3200" spc="105" dirty="0" err="1" smtClean="0">
                <a:latin typeface="+mj-lt"/>
                <a:cs typeface="Calibri"/>
              </a:rPr>
              <a:t>самозанятым</a:t>
            </a:r>
            <a:endParaRPr lang="ru-RU" sz="3200" spc="105" dirty="0" smtClean="0">
              <a:latin typeface="+mj-lt"/>
              <a:cs typeface="Calibri"/>
            </a:endParaRPr>
          </a:p>
          <a:p>
            <a:pPr marL="469265" marR="5080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Wingdings" panose="05000000000000000000" pitchFamily="2" charset="2"/>
              <a:buChar char="ü"/>
              <a:tabLst>
                <a:tab pos="356870" algn="l"/>
              </a:tabLst>
            </a:pPr>
            <a:r>
              <a:rPr lang="ru-RU" sz="3200" spc="125" dirty="0" smtClean="0">
                <a:latin typeface="+mj-lt"/>
                <a:cs typeface="Calibri"/>
              </a:rPr>
              <a:t>Как </a:t>
            </a:r>
            <a:r>
              <a:rPr lang="ru-RU" sz="3200" spc="125" dirty="0">
                <a:latin typeface="+mj-lt"/>
                <a:cs typeface="Calibri"/>
              </a:rPr>
              <a:t>зафиксировать</a:t>
            </a:r>
            <a:r>
              <a:rPr lang="ru-RU" sz="3200" spc="-395" dirty="0">
                <a:latin typeface="+mj-lt"/>
                <a:cs typeface="Calibri"/>
              </a:rPr>
              <a:t> </a:t>
            </a:r>
            <a:r>
              <a:rPr lang="ru-RU" sz="3200" spc="95" dirty="0" smtClean="0">
                <a:latin typeface="+mj-lt"/>
                <a:cs typeface="Calibri"/>
              </a:rPr>
              <a:t>доход</a:t>
            </a:r>
          </a:p>
          <a:p>
            <a:pPr marL="469265" marR="5080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Wingdings" panose="05000000000000000000" pitchFamily="2" charset="2"/>
              <a:buChar char="ü"/>
              <a:tabLst>
                <a:tab pos="356870" algn="l"/>
              </a:tabLst>
            </a:pPr>
            <a:r>
              <a:rPr lang="ru-RU" sz="3200" spc="140" dirty="0" smtClean="0">
                <a:latin typeface="+mj-lt"/>
                <a:cs typeface="Calibri"/>
              </a:rPr>
              <a:t>Ответы </a:t>
            </a:r>
            <a:r>
              <a:rPr lang="ru-RU" sz="3200" spc="105" dirty="0">
                <a:latin typeface="+mj-lt"/>
                <a:cs typeface="Calibri"/>
              </a:rPr>
              <a:t>на</a:t>
            </a:r>
            <a:r>
              <a:rPr lang="ru-RU" sz="3200" spc="-355" dirty="0">
                <a:latin typeface="+mj-lt"/>
                <a:cs typeface="Calibri"/>
              </a:rPr>
              <a:t> </a:t>
            </a:r>
            <a:r>
              <a:rPr lang="ru-RU" sz="3200" spc="120" dirty="0">
                <a:latin typeface="+mj-lt"/>
                <a:cs typeface="Calibri"/>
              </a:rPr>
              <a:t>вопросы</a:t>
            </a:r>
            <a:endParaRPr lang="ru-RU" sz="3200" dirty="0">
              <a:latin typeface="+mj-lt"/>
              <a:cs typeface="Calibri"/>
            </a:endParaRPr>
          </a:p>
          <a:p>
            <a:pPr marL="469265" marR="5080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Wingdings" panose="05000000000000000000" pitchFamily="2" charset="2"/>
              <a:buChar char="ü"/>
              <a:tabLst>
                <a:tab pos="356870" algn="l"/>
              </a:tabLst>
            </a:pPr>
            <a:endParaRPr lang="ru-RU" sz="3200" dirty="0">
              <a:latin typeface="+mj-lt"/>
              <a:cs typeface="Calibri"/>
            </a:endParaRPr>
          </a:p>
          <a:p>
            <a:pPr marL="469265" marR="5080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Wingdings" panose="05000000000000000000" pitchFamily="2" charset="2"/>
              <a:buChar char="ü"/>
              <a:tabLst>
                <a:tab pos="356870" algn="l"/>
              </a:tabLst>
            </a:pPr>
            <a:endParaRPr lang="ru-RU" sz="3200" dirty="0">
              <a:latin typeface="+mj-lt"/>
              <a:cs typeface="Calibri"/>
            </a:endParaRPr>
          </a:p>
          <a:p>
            <a:pPr marL="469265" marR="5080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Wingdings" panose="05000000000000000000" pitchFamily="2" charset="2"/>
              <a:buChar char="ü"/>
              <a:tabLst>
                <a:tab pos="356870" algn="l"/>
              </a:tabLst>
            </a:pPr>
            <a:endParaRPr lang="ru-RU" sz="3200" dirty="0">
              <a:latin typeface="+mj-lt"/>
              <a:cs typeface="Calibri"/>
            </a:endParaRPr>
          </a:p>
          <a:p>
            <a:pPr marL="469265" marR="5080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Wingdings" panose="05000000000000000000" pitchFamily="2" charset="2"/>
              <a:buChar char="ü"/>
              <a:tabLst>
                <a:tab pos="356870" algn="l"/>
              </a:tabLst>
            </a:pPr>
            <a:endParaRPr sz="3200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23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"/>
          <p:cNvSpPr/>
          <p:nvPr/>
        </p:nvSpPr>
        <p:spPr>
          <a:xfrm>
            <a:off x="0" y="0"/>
            <a:ext cx="17335500" cy="16002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1962150" y="0"/>
            <a:ext cx="151923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5400" b="1" dirty="0" smtClean="0">
                <a:solidFill>
                  <a:schemeClr val="bg1"/>
                </a:solidFill>
              </a:rPr>
              <a:t>Q&amp;A:</a:t>
            </a:r>
            <a:r>
              <a:rPr lang="en-US" altLang="en-US" sz="5400" b="1" dirty="0" smtClean="0">
                <a:solidFill>
                  <a:srgbClr val="73C83C"/>
                </a:solidFill>
              </a:rPr>
              <a:t> </a:t>
            </a:r>
            <a:r>
              <a:rPr lang="ru-RU" altLang="en-US" sz="5400" b="1" dirty="0" smtClean="0">
                <a:solidFill>
                  <a:srgbClr val="73C83C"/>
                </a:solidFill>
              </a:rPr>
              <a:t>КАК ОПРЕДЕЛИТЬ МЕСТО  ВЕДЕНИЯ ДЕЯТЕЛЬНОСТИ?</a:t>
            </a:r>
            <a:endParaRPr lang="ru-RU" altLang="en-US" sz="5400" b="1" dirty="0">
              <a:solidFill>
                <a:srgbClr val="73C83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1950" y="82296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5"/>
          <p:cNvSpPr txBox="1"/>
          <p:nvPr/>
        </p:nvSpPr>
        <p:spPr>
          <a:xfrm>
            <a:off x="361951" y="2575188"/>
            <a:ext cx="15163800" cy="4470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73380" indent="-45720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323C46"/>
                </a:solidFill>
                <a:cs typeface="Calibri"/>
              </a:rPr>
              <a:t>Место ведения деятельности </a:t>
            </a:r>
            <a:r>
              <a:rPr lang="ru-RU" sz="3200" dirty="0" err="1">
                <a:solidFill>
                  <a:srgbClr val="323C46"/>
                </a:solidFill>
                <a:cs typeface="Calibri"/>
              </a:rPr>
              <a:t>самозанятый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  определяет самостоятельно. Регион нужно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указать</a:t>
            </a:r>
            <a:r>
              <a:rPr lang="en-US" sz="32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при 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регистрации. В период проведения эксперимента  это может быть Москва, Московская область,  Калужская область и Республика Татарстан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.</a:t>
            </a:r>
            <a:r>
              <a:rPr lang="en-US" sz="3200" dirty="0" smtClean="0">
                <a:solidFill>
                  <a:srgbClr val="323C46"/>
                </a:solidFill>
                <a:cs typeface="Calibri"/>
              </a:rPr>
              <a:t/>
            </a:r>
            <a:br>
              <a:rPr lang="en-US" sz="3200" dirty="0" smtClean="0">
                <a:solidFill>
                  <a:srgbClr val="323C46"/>
                </a:solidFill>
                <a:cs typeface="Calibri"/>
              </a:rPr>
            </a:br>
            <a:endParaRPr lang="en-US" sz="3200" dirty="0" smtClean="0">
              <a:solidFill>
                <a:srgbClr val="323C46"/>
              </a:solidFill>
              <a:cs typeface="Calibri"/>
            </a:endParaRPr>
          </a:p>
          <a:p>
            <a:pPr marL="469900" marR="373380" indent="-45720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323C46"/>
                </a:solidFill>
                <a:cs typeface="Calibri"/>
              </a:rPr>
              <a:t>Можно работать в нескольких регионах. Это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не</a:t>
            </a:r>
            <a:r>
              <a:rPr lang="en-US" sz="32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запрещено 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и не будет причиной для отказа в  регистрации. Главное, выбрать один из регионов  проведения эксперимента. Регистрироваться нужно  только в одном регионе. Сменить регион можно не  чаще одного раза в год.</a:t>
            </a:r>
          </a:p>
          <a:p>
            <a:pPr marL="469900" marR="373380" indent="-45720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endParaRPr lang="ru-RU" sz="3200" dirty="0">
              <a:solidFill>
                <a:srgbClr val="323C4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63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"/>
          <p:cNvSpPr/>
          <p:nvPr/>
        </p:nvSpPr>
        <p:spPr>
          <a:xfrm>
            <a:off x="0" y="0"/>
            <a:ext cx="17335500" cy="16002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1962150" y="0"/>
            <a:ext cx="151923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5400" b="1" dirty="0" smtClean="0">
                <a:solidFill>
                  <a:schemeClr val="bg1"/>
                </a:solidFill>
              </a:rPr>
              <a:t>Q&amp;A:</a:t>
            </a:r>
            <a:r>
              <a:rPr lang="en-US" altLang="en-US" sz="5400" b="1" dirty="0" smtClean="0">
                <a:solidFill>
                  <a:srgbClr val="73C83C"/>
                </a:solidFill>
              </a:rPr>
              <a:t> </a:t>
            </a:r>
            <a:r>
              <a:rPr lang="ru-RU" altLang="en-US" sz="5400" b="1" dirty="0" smtClean="0">
                <a:solidFill>
                  <a:srgbClr val="73C83C"/>
                </a:solidFill>
              </a:rPr>
              <a:t>КАК ВЫВЕСТИ ДЕНЬГИ? НА  КАКУЮ КАРТУ ПОСТУПАЮТ  ДЕНЬГИ?</a:t>
            </a:r>
            <a:endParaRPr lang="ru-RU" altLang="en-US" sz="5400" b="1" dirty="0">
              <a:solidFill>
                <a:srgbClr val="73C83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1950" y="82296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5"/>
          <p:cNvSpPr txBox="1"/>
          <p:nvPr/>
        </p:nvSpPr>
        <p:spPr>
          <a:xfrm>
            <a:off x="361951" y="2575188"/>
            <a:ext cx="15163800" cy="3005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73380" indent="-45720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323C46"/>
                </a:solidFill>
                <a:cs typeface="Calibri"/>
              </a:rPr>
              <a:t>Мобильное приложение «Мой налог» - это не счёт,  деньги туда не зачисляются и там не хранятся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.</a:t>
            </a:r>
            <a:endParaRPr lang="en-US" sz="3200" dirty="0" smtClean="0">
              <a:solidFill>
                <a:srgbClr val="323C46"/>
              </a:solidFill>
              <a:cs typeface="Calibri"/>
            </a:endParaRPr>
          </a:p>
          <a:p>
            <a:pPr marL="469900" marR="373380" indent="-45720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endParaRPr lang="ru-RU" sz="3200" dirty="0">
              <a:solidFill>
                <a:srgbClr val="323C46"/>
              </a:solidFill>
              <a:cs typeface="Calibri"/>
            </a:endParaRPr>
          </a:p>
          <a:p>
            <a:pPr marL="469900" marR="373380" indent="-45720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323C46"/>
                </a:solidFill>
                <a:cs typeface="Calibri"/>
              </a:rPr>
              <a:t>Налогоплательщик налога на профессиональный  доход получает доход от покупателя на свои счета или  наличными, потом формирует чек, указывая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сумму</a:t>
            </a:r>
            <a:r>
              <a:rPr lang="en-US" sz="32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дохода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80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"/>
          <p:cNvSpPr/>
          <p:nvPr/>
        </p:nvSpPr>
        <p:spPr>
          <a:xfrm>
            <a:off x="0" y="0"/>
            <a:ext cx="17335500" cy="33528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1962150" y="0"/>
            <a:ext cx="151923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5400" b="1" dirty="0" smtClean="0">
                <a:solidFill>
                  <a:schemeClr val="bg1"/>
                </a:solidFill>
              </a:rPr>
              <a:t>Q&amp;A:</a:t>
            </a:r>
            <a:r>
              <a:rPr lang="en-US" altLang="en-US" sz="5400" b="1" dirty="0" smtClean="0">
                <a:solidFill>
                  <a:srgbClr val="73C83C"/>
                </a:solidFill>
              </a:rPr>
              <a:t> </a:t>
            </a:r>
            <a:r>
              <a:rPr lang="ru-RU" altLang="en-US" sz="5400" b="1" dirty="0" smtClean="0">
                <a:solidFill>
                  <a:srgbClr val="73C83C"/>
                </a:solidFill>
              </a:rPr>
              <a:t>МОЖНО ЗАРЕГИСТРИРОВАТЬСЯ  В КАЧЕСТВЕ </a:t>
            </a:r>
            <a:r>
              <a:rPr lang="en-US" altLang="en-US" sz="5400" b="1" dirty="0" smtClean="0">
                <a:solidFill>
                  <a:srgbClr val="73C83C"/>
                </a:solidFill>
              </a:rPr>
              <a:t> </a:t>
            </a:r>
            <a:r>
              <a:rPr lang="ru-RU" altLang="en-US" sz="5400" b="1" dirty="0" smtClean="0">
                <a:solidFill>
                  <a:srgbClr val="73C83C"/>
                </a:solidFill>
              </a:rPr>
              <a:t>НАЛОГОПЛАТЕЛЬЩИКА НАЛОГА</a:t>
            </a:r>
            <a:r>
              <a:rPr lang="en-US" altLang="en-US" sz="5400" b="1" dirty="0" smtClean="0">
                <a:solidFill>
                  <a:srgbClr val="73C83C"/>
                </a:solidFill>
              </a:rPr>
              <a:t> </a:t>
            </a:r>
            <a:r>
              <a:rPr lang="ru-RU" altLang="en-US" sz="5400" b="1" dirty="0" smtClean="0">
                <a:solidFill>
                  <a:srgbClr val="73C83C"/>
                </a:solidFill>
              </a:rPr>
              <a:t>НА ПРОФЕССИОНАЛЬНЫЙ  ДОХОД И НЕ ПЛАТИТЬ НАЛОГ,</a:t>
            </a:r>
            <a:r>
              <a:rPr lang="en-US" altLang="en-US" sz="5400" b="1" dirty="0" smtClean="0">
                <a:solidFill>
                  <a:srgbClr val="73C83C"/>
                </a:solidFill>
              </a:rPr>
              <a:t> </a:t>
            </a:r>
            <a:r>
              <a:rPr lang="ru-RU" altLang="en-US" sz="5400" b="1" dirty="0" smtClean="0">
                <a:solidFill>
                  <a:srgbClr val="73C83C"/>
                </a:solidFill>
              </a:rPr>
              <a:t>ТАК КАК НЕТ ДОХОДА?</a:t>
            </a:r>
            <a:endParaRPr lang="ru-RU" altLang="en-US" sz="5400" b="1" dirty="0">
              <a:solidFill>
                <a:srgbClr val="73C83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1950" y="82296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5"/>
          <p:cNvSpPr txBox="1"/>
          <p:nvPr/>
        </p:nvSpPr>
        <p:spPr>
          <a:xfrm>
            <a:off x="514350" y="4648200"/>
            <a:ext cx="13944600" cy="1995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73380" indent="-45720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323C46"/>
                </a:solidFill>
                <a:cs typeface="Calibri"/>
              </a:rPr>
              <a:t>Да, закон не содержит запрета на такую регистрацию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.</a:t>
            </a:r>
            <a:r>
              <a:rPr lang="en-US" sz="3200" dirty="0" smtClean="0">
                <a:solidFill>
                  <a:srgbClr val="323C46"/>
                </a:solidFill>
                <a:cs typeface="Calibri"/>
              </a:rPr>
              <a:t/>
            </a:r>
            <a:br>
              <a:rPr lang="en-US" sz="3200" dirty="0" smtClean="0">
                <a:solidFill>
                  <a:srgbClr val="323C46"/>
                </a:solidFill>
                <a:cs typeface="Calibri"/>
              </a:rPr>
            </a:br>
            <a:endParaRPr lang="ru-RU" sz="3200" dirty="0">
              <a:solidFill>
                <a:srgbClr val="323C46"/>
              </a:solidFill>
              <a:cs typeface="Calibri"/>
            </a:endParaRPr>
          </a:p>
          <a:p>
            <a:pPr marL="469900" marR="373380" indent="-45720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323C46"/>
                </a:solidFill>
                <a:cs typeface="Calibri"/>
              </a:rPr>
              <a:t>Пока доход в рамках режима «Налог на  профессиональный доход» не будет получен и  отражен – налог начисляться не будет.</a:t>
            </a:r>
          </a:p>
        </p:txBody>
      </p:sp>
    </p:spTree>
    <p:extLst>
      <p:ext uri="{BB962C8B-B14F-4D97-AF65-F5344CB8AC3E}">
        <p14:creationId xmlns:p14="http://schemas.microsoft.com/office/powerpoint/2010/main" val="9465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"/>
          <p:cNvSpPr/>
          <p:nvPr/>
        </p:nvSpPr>
        <p:spPr>
          <a:xfrm>
            <a:off x="0" y="0"/>
            <a:ext cx="17335500" cy="29718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1962150" y="0"/>
            <a:ext cx="151923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5400" b="1" dirty="0" smtClean="0">
                <a:solidFill>
                  <a:schemeClr val="bg1"/>
                </a:solidFill>
              </a:rPr>
              <a:t>Q&amp;A:</a:t>
            </a:r>
            <a:r>
              <a:rPr lang="en-US" altLang="en-US" sz="5400" b="1" dirty="0" smtClean="0">
                <a:solidFill>
                  <a:srgbClr val="73C83C"/>
                </a:solidFill>
              </a:rPr>
              <a:t> </a:t>
            </a:r>
            <a:r>
              <a:rPr lang="ru-RU" altLang="en-US" sz="5400" b="1" dirty="0" smtClean="0">
                <a:solidFill>
                  <a:srgbClr val="73C83C"/>
                </a:solidFill>
              </a:rPr>
              <a:t>НАЛОГ НА  ПРОФЕССИОНАЛЬНЫЙ ДОХОД  ПРИДЕТСЯ ПЛАТИТЬ СО ВСЕХ</a:t>
            </a:r>
          </a:p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en-US" sz="5400" b="1" dirty="0" smtClean="0">
                <a:solidFill>
                  <a:srgbClr val="73C83C"/>
                </a:solidFill>
              </a:rPr>
              <a:t>ПОСТУПЛЕНИЙ НА СЧЕТ?</a:t>
            </a:r>
            <a:endParaRPr lang="ru-RU" altLang="en-US" sz="5400" b="1" dirty="0">
              <a:solidFill>
                <a:srgbClr val="73C83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1950" y="82296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5"/>
          <p:cNvSpPr txBox="1"/>
          <p:nvPr/>
        </p:nvSpPr>
        <p:spPr>
          <a:xfrm>
            <a:off x="514350" y="3886200"/>
            <a:ext cx="15544800" cy="4483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73380" indent="-45720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323C46"/>
                </a:solidFill>
                <a:cs typeface="Calibri"/>
              </a:rPr>
              <a:t>Нет, налогом облагаются только те доходы, которые  являются объектом налогообложения по закону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и</a:t>
            </a:r>
            <a:r>
              <a:rPr lang="en-US" sz="32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отражены 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при формировании чеков в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приложении</a:t>
            </a:r>
            <a:r>
              <a:rPr lang="en-US" sz="32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«Мой 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налог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».</a:t>
            </a:r>
            <a:endParaRPr lang="en-US" sz="3200" dirty="0" smtClean="0">
              <a:solidFill>
                <a:srgbClr val="323C46"/>
              </a:solidFill>
              <a:cs typeface="Calibri"/>
            </a:endParaRPr>
          </a:p>
          <a:p>
            <a:pPr marL="469900" marR="373380" indent="-45720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endParaRPr lang="en-US" sz="3200" dirty="0" smtClean="0">
              <a:solidFill>
                <a:srgbClr val="323C46"/>
              </a:solidFill>
              <a:cs typeface="Calibri"/>
            </a:endParaRPr>
          </a:p>
          <a:p>
            <a:pPr marL="469900" marR="373380" indent="-45720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323C46"/>
                </a:solidFill>
                <a:cs typeface="Calibri"/>
              </a:rPr>
              <a:t>Если на счет поступили деньги в качестве подарка или  это возврат займа, такие поступления вообще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не</a:t>
            </a:r>
            <a:r>
              <a:rPr lang="en-US" sz="32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облагаются 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налогом. То же относится и к заработной  плате: она облагается НДФЛ у работодателя, а  платить с этих поступлений налог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на</a:t>
            </a:r>
            <a:r>
              <a:rPr lang="en-US" sz="32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профессиональный 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доход повторно не придется.</a:t>
            </a:r>
          </a:p>
          <a:p>
            <a:pPr marL="469900" marR="373380" indent="-45720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endParaRPr lang="ru-RU" sz="3200" dirty="0">
              <a:solidFill>
                <a:srgbClr val="323C4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64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2"/>
          <p:cNvSpPr/>
          <p:nvPr/>
        </p:nvSpPr>
        <p:spPr>
          <a:xfrm>
            <a:off x="0" y="0"/>
            <a:ext cx="17335500" cy="23622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61950" y="82296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5"/>
          <p:cNvSpPr txBox="1"/>
          <p:nvPr/>
        </p:nvSpPr>
        <p:spPr>
          <a:xfrm>
            <a:off x="514350" y="3886200"/>
            <a:ext cx="15544800" cy="3498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73380" indent="-45720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323C46"/>
                </a:solidFill>
                <a:cs typeface="Calibri"/>
              </a:rPr>
              <a:t>Если с приложением что-то не так из-за технических  работ, чек можно сформировать на следующий день  после того, как всё исправят. О технических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работах</a:t>
            </a:r>
            <a:r>
              <a:rPr lang="en-US" sz="32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будут 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сообщать на сайте ФНС.</a:t>
            </a:r>
          </a:p>
          <a:p>
            <a:pPr marL="469900" marR="373380" indent="-45720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endParaRPr lang="en-US" sz="3200" dirty="0" smtClean="0">
              <a:solidFill>
                <a:srgbClr val="323C46"/>
              </a:solidFill>
              <a:cs typeface="Calibri"/>
            </a:endParaRPr>
          </a:p>
          <a:p>
            <a:pPr marL="469900" marR="373380" indent="-45720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323C46"/>
                </a:solidFill>
                <a:cs typeface="Calibri"/>
              </a:rPr>
              <a:t>Если приложение работает, но нет доступа в  интернет, все равно можно сформировать чек —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он</a:t>
            </a:r>
            <a:r>
              <a:rPr lang="en-US" sz="32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3200" dirty="0" smtClean="0">
                <a:solidFill>
                  <a:srgbClr val="323C46"/>
                </a:solidFill>
                <a:cs typeface="Calibri"/>
              </a:rPr>
              <a:t>отправится </a:t>
            </a:r>
            <a:r>
              <a:rPr lang="ru-RU" sz="3200" dirty="0">
                <a:solidFill>
                  <a:srgbClr val="323C46"/>
                </a:solidFill>
                <a:cs typeface="Calibri"/>
              </a:rPr>
              <a:t>позже.</a:t>
            </a:r>
          </a:p>
          <a:p>
            <a:pPr marL="469900" marR="373380" indent="-45720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  <a:buFont typeface="Wingdings" panose="05000000000000000000" pitchFamily="2" charset="2"/>
              <a:buChar char="q"/>
            </a:pPr>
            <a:endParaRPr lang="ru-RU" sz="3200" dirty="0">
              <a:solidFill>
                <a:srgbClr val="323C46"/>
              </a:solidFill>
              <a:cs typeface="Calibri"/>
            </a:endParaRPr>
          </a:p>
        </p:txBody>
      </p:sp>
      <p:sp>
        <p:nvSpPr>
          <p:cNvPr id="10" name="Text Placeholder 7"/>
          <p:cNvSpPr txBox="1">
            <a:spLocks/>
          </p:cNvSpPr>
          <p:nvPr/>
        </p:nvSpPr>
        <p:spPr bwMode="auto">
          <a:xfrm>
            <a:off x="1962150" y="461963"/>
            <a:ext cx="151923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5400" b="1" dirty="0" smtClean="0">
                <a:solidFill>
                  <a:schemeClr val="bg1"/>
                </a:solidFill>
              </a:rPr>
              <a:t>Q&amp;A:</a:t>
            </a:r>
            <a:r>
              <a:rPr lang="en-US" altLang="en-US" sz="5400" b="1" dirty="0" smtClean="0">
                <a:solidFill>
                  <a:srgbClr val="73C83C"/>
                </a:solidFill>
              </a:rPr>
              <a:t> </a:t>
            </a:r>
            <a:r>
              <a:rPr lang="ru-RU" altLang="en-US" sz="5400" b="1" dirty="0" smtClean="0">
                <a:solidFill>
                  <a:srgbClr val="73C83C"/>
                </a:solidFill>
              </a:rPr>
              <a:t>НЕТ, НАЛОГОМ ОБЛАГАЮТСЯ ТОЛЬКО ТЕ ДОХОДЫ, КОТОРЫЕ  ЯВЛЯЮТСЯ ОБЪЕКТОМ </a:t>
            </a:r>
            <a:endParaRPr lang="ru-RU" altLang="en-US" sz="5400" b="1" dirty="0">
              <a:solidFill>
                <a:srgbClr val="73C8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2"/>
          <p:cNvSpPr/>
          <p:nvPr/>
        </p:nvSpPr>
        <p:spPr>
          <a:xfrm>
            <a:off x="0" y="0"/>
            <a:ext cx="17335500" cy="23622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61950" y="82296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5"/>
          <p:cNvSpPr txBox="1"/>
          <p:nvPr/>
        </p:nvSpPr>
        <p:spPr>
          <a:xfrm>
            <a:off x="514350" y="2362200"/>
            <a:ext cx="16078200" cy="4778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3380" algn="just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</a:pPr>
            <a:r>
              <a:rPr lang="ru-RU" sz="4400" dirty="0">
                <a:solidFill>
                  <a:srgbClr val="323C46"/>
                </a:solidFill>
                <a:cs typeface="Calibri"/>
              </a:rPr>
              <a:t>На</a:t>
            </a:r>
            <a:r>
              <a:rPr lang="ru-RU" sz="44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4400" dirty="0">
                <a:solidFill>
                  <a:srgbClr val="323C46"/>
                </a:solidFill>
                <a:cs typeface="Calibri"/>
              </a:rPr>
              <a:t>основании полученных данных о доходе налоговики сами считают сумму налога к уплате. </a:t>
            </a:r>
            <a:endParaRPr lang="ru-RU" sz="4400" dirty="0" smtClean="0">
              <a:solidFill>
                <a:srgbClr val="323C46"/>
              </a:solidFill>
              <a:cs typeface="Calibri"/>
            </a:endParaRPr>
          </a:p>
          <a:p>
            <a:pPr marL="12700" marR="373380" algn="just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</a:pPr>
            <a:endParaRPr lang="ru-RU" sz="4400" dirty="0" smtClean="0">
              <a:solidFill>
                <a:srgbClr val="323C46"/>
              </a:solidFill>
              <a:cs typeface="Calibri"/>
            </a:endParaRPr>
          </a:p>
          <a:p>
            <a:pPr marL="12700" marR="373380" algn="just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</a:pPr>
            <a:r>
              <a:rPr lang="ru-RU" sz="4400" dirty="0" smtClean="0">
                <a:solidFill>
                  <a:srgbClr val="323C46"/>
                </a:solidFill>
                <a:cs typeface="Calibri"/>
              </a:rPr>
              <a:t>Не </a:t>
            </a:r>
            <a:r>
              <a:rPr lang="ru-RU" sz="4400" dirty="0">
                <a:solidFill>
                  <a:srgbClr val="323C46"/>
                </a:solidFill>
                <a:cs typeface="Calibri"/>
              </a:rPr>
              <a:t>позднее 12 числа следующего месяца они направляют через мобильное приложение «Мой налог» либо через личный кабинет плательщика НПД уведомление о налоге за прошедший месяц с указанием реквизитов д</a:t>
            </a:r>
            <a:r>
              <a:rPr lang="ru-RU" sz="4400" i="1" dirty="0">
                <a:solidFill>
                  <a:srgbClr val="323C46"/>
                </a:solidFill>
                <a:cs typeface="Calibri"/>
              </a:rPr>
              <a:t>л</a:t>
            </a:r>
            <a:r>
              <a:rPr lang="ru-RU" sz="4400" dirty="0">
                <a:solidFill>
                  <a:srgbClr val="323C46"/>
                </a:solidFill>
                <a:cs typeface="Calibri"/>
              </a:rPr>
              <a:t>я уплаты.</a:t>
            </a:r>
          </a:p>
        </p:txBody>
      </p:sp>
      <p:sp>
        <p:nvSpPr>
          <p:cNvPr id="10" name="Text Placeholder 7"/>
          <p:cNvSpPr txBox="1">
            <a:spLocks/>
          </p:cNvSpPr>
          <p:nvPr/>
        </p:nvSpPr>
        <p:spPr bwMode="auto">
          <a:xfrm>
            <a:off x="1962150" y="461963"/>
            <a:ext cx="151923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2700" marR="37338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</a:pPr>
            <a:r>
              <a:rPr lang="ru-RU" sz="5400" dirty="0">
                <a:solidFill>
                  <a:srgbClr val="92D050"/>
                </a:solidFill>
                <a:cs typeface="Calibri"/>
              </a:rPr>
              <a:t>Сроки уплаты налога с </a:t>
            </a:r>
            <a:r>
              <a:rPr lang="ru-RU" sz="5400" dirty="0" err="1">
                <a:solidFill>
                  <a:srgbClr val="92D050"/>
                </a:solidFill>
                <a:cs typeface="Calibri"/>
              </a:rPr>
              <a:t>самозанятых</a:t>
            </a:r>
            <a:endParaRPr lang="ru-RU" sz="5400" dirty="0">
              <a:solidFill>
                <a:srgbClr val="92D05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2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2"/>
          <p:cNvSpPr/>
          <p:nvPr/>
        </p:nvSpPr>
        <p:spPr>
          <a:xfrm>
            <a:off x="0" y="0"/>
            <a:ext cx="17335500" cy="23622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61950" y="82296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5"/>
          <p:cNvSpPr txBox="1"/>
          <p:nvPr/>
        </p:nvSpPr>
        <p:spPr>
          <a:xfrm>
            <a:off x="514350" y="2381250"/>
            <a:ext cx="15544800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3380" algn="just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</a:pPr>
            <a:r>
              <a:rPr lang="ru-RU" sz="3600" dirty="0" err="1">
                <a:solidFill>
                  <a:srgbClr val="323C46"/>
                </a:solidFill>
                <a:cs typeface="Calibri"/>
              </a:rPr>
              <a:t>Самозанятый</a:t>
            </a:r>
            <a:r>
              <a:rPr lang="ru-RU" sz="3600" dirty="0">
                <a:solidFill>
                  <a:srgbClr val="323C46"/>
                </a:solidFill>
                <a:cs typeface="Calibri"/>
              </a:rPr>
              <a:t> может разрешить налоговикам списывать денежные средства с банковского счета для уплаты налога. В таком случае уведомление об уплате налога будет получать сразу банк </a:t>
            </a:r>
            <a:r>
              <a:rPr lang="ru-RU" sz="3600" dirty="0" err="1">
                <a:solidFill>
                  <a:srgbClr val="323C46"/>
                </a:solidFill>
                <a:cs typeface="Calibri"/>
              </a:rPr>
              <a:t>самозанятого</a:t>
            </a:r>
            <a:r>
              <a:rPr lang="ru-RU" sz="3600" dirty="0">
                <a:solidFill>
                  <a:srgbClr val="323C46"/>
                </a:solidFill>
                <a:cs typeface="Calibri"/>
              </a:rPr>
              <a:t> и перечислять деньги в ФНС без взимания какой-либо </a:t>
            </a:r>
            <a:r>
              <a:rPr lang="ru-RU" sz="3600" dirty="0" err="1">
                <a:solidFill>
                  <a:srgbClr val="323C46"/>
                </a:solidFill>
                <a:cs typeface="Calibri"/>
              </a:rPr>
              <a:t>комисси</a:t>
            </a:r>
            <a:r>
              <a:rPr lang="ru-RU" sz="3600" dirty="0">
                <a:solidFill>
                  <a:srgbClr val="323C46"/>
                </a:solidFill>
                <a:cs typeface="Calibri"/>
              </a:rPr>
              <a:t>. У банка есть 3 рабочих дня с даты получения запроса от налоговиков, чтобы передать им сведения, необходимые для расчета налога. А налоговики передают в банк платежку на списание суммы налога в 15-22 числа месяца, следующего за отчетным. Перечень банков, которые будут тесно взаимодействовать с новым налоговым режимом, будет размещен здесь (ст. 11 закона от 27.11.2018 № 422-ФЗ).</a:t>
            </a:r>
          </a:p>
        </p:txBody>
      </p:sp>
      <p:sp>
        <p:nvSpPr>
          <p:cNvPr id="10" name="Text Placeholder 7"/>
          <p:cNvSpPr txBox="1">
            <a:spLocks/>
          </p:cNvSpPr>
          <p:nvPr/>
        </p:nvSpPr>
        <p:spPr bwMode="auto">
          <a:xfrm>
            <a:off x="1962150" y="461963"/>
            <a:ext cx="151923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2700" marR="37338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</a:pPr>
            <a:r>
              <a:rPr lang="ru-RU" sz="5400" dirty="0" smtClean="0">
                <a:solidFill>
                  <a:srgbClr val="92D050"/>
                </a:solidFill>
                <a:cs typeface="Calibri"/>
              </a:rPr>
              <a:t>Как заплатить налог</a:t>
            </a:r>
            <a:endParaRPr lang="ru-RU" sz="5400" dirty="0">
              <a:solidFill>
                <a:srgbClr val="92D05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47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2"/>
          <p:cNvSpPr/>
          <p:nvPr/>
        </p:nvSpPr>
        <p:spPr>
          <a:xfrm>
            <a:off x="0" y="0"/>
            <a:ext cx="17335500" cy="23622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61950" y="82296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5"/>
          <p:cNvSpPr txBox="1"/>
          <p:nvPr/>
        </p:nvSpPr>
        <p:spPr>
          <a:xfrm>
            <a:off x="514350" y="2381250"/>
            <a:ext cx="15544800" cy="55912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338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</a:pPr>
            <a:r>
              <a:rPr lang="ru-RU" sz="3600" dirty="0">
                <a:solidFill>
                  <a:srgbClr val="323C46"/>
                </a:solidFill>
                <a:cs typeface="Calibri"/>
              </a:rPr>
              <a:t>ПЛАТИТЕ НАЛОГ С КАРТЫ ИЛИ ПО КВИТАНЦИИ</a:t>
            </a:r>
          </a:p>
          <a:p>
            <a:pPr marL="12700" marR="373380" algn="just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</a:pPr>
            <a:r>
              <a:rPr lang="ru-RU" sz="3600" dirty="0">
                <a:solidFill>
                  <a:srgbClr val="323C46"/>
                </a:solidFill>
                <a:cs typeface="Calibri"/>
              </a:rPr>
              <a:t>Карту можно привязать для быстрой и удобной оплаты налога.</a:t>
            </a:r>
          </a:p>
          <a:p>
            <a:pPr marL="12700" marR="373380" algn="just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</a:pPr>
            <a:r>
              <a:rPr lang="ru-RU" sz="3600" dirty="0" smtClean="0">
                <a:solidFill>
                  <a:srgbClr val="323C46"/>
                </a:solidFill>
                <a:cs typeface="Calibri"/>
              </a:rPr>
              <a:t>Платить </a:t>
            </a:r>
            <a:r>
              <a:rPr lang="ru-RU" sz="3600" dirty="0">
                <a:solidFill>
                  <a:srgbClr val="323C46"/>
                </a:solidFill>
                <a:cs typeface="Calibri"/>
              </a:rPr>
              <a:t>налог можно частями или всю сумму сразу. Главное, чтобы начисленная сумма была уплачена не позднее 25 числа следующего месяца.</a:t>
            </a:r>
          </a:p>
          <a:p>
            <a:pPr marL="12700" marR="373380" algn="just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</a:pPr>
            <a:r>
              <a:rPr lang="ru-RU" sz="3600" dirty="0" smtClean="0">
                <a:solidFill>
                  <a:srgbClr val="323C46"/>
                </a:solidFill>
                <a:cs typeface="Calibri"/>
              </a:rPr>
              <a:t>В </a:t>
            </a:r>
            <a:r>
              <a:rPr lang="ru-RU" sz="3600" dirty="0">
                <a:solidFill>
                  <a:srgbClr val="323C46"/>
                </a:solidFill>
                <a:cs typeface="Calibri"/>
              </a:rPr>
              <a:t>приложении есть возможность привязки банковской карты для быстрой и удобной оплаты. После привязки Вам будет доступна функция </a:t>
            </a:r>
            <a:r>
              <a:rPr lang="ru-RU" sz="3600" dirty="0" err="1">
                <a:solidFill>
                  <a:srgbClr val="323C46"/>
                </a:solidFill>
                <a:cs typeface="Calibri"/>
              </a:rPr>
              <a:t>автоплатежа</a:t>
            </a:r>
            <a:r>
              <a:rPr lang="ru-RU" sz="3600" dirty="0">
                <a:solidFill>
                  <a:srgbClr val="323C46"/>
                </a:solidFill>
                <a:cs typeface="Calibri"/>
              </a:rPr>
              <a:t>. </a:t>
            </a:r>
            <a:r>
              <a:rPr lang="ru-RU" sz="3600" dirty="0" err="1">
                <a:solidFill>
                  <a:srgbClr val="323C46"/>
                </a:solidFill>
                <a:cs typeface="Calibri"/>
              </a:rPr>
              <a:t>Автоплатеж</a:t>
            </a:r>
            <a:r>
              <a:rPr lang="ru-RU" sz="3600" dirty="0">
                <a:solidFill>
                  <a:srgbClr val="323C46"/>
                </a:solidFill>
                <a:cs typeface="Calibri"/>
              </a:rPr>
              <a:t> – Ваш помощник в оплате налога. Сумма налога будет списываться с привязанной банковской карты в автоматическом режиме. Если хотите платить по квитанции, сформируйте платежный документ, перешлите его, куда удобно, или сохраните, чтобы потом заплатить.</a:t>
            </a:r>
          </a:p>
        </p:txBody>
      </p:sp>
      <p:sp>
        <p:nvSpPr>
          <p:cNvPr id="10" name="Text Placeholder 7"/>
          <p:cNvSpPr txBox="1">
            <a:spLocks/>
          </p:cNvSpPr>
          <p:nvPr/>
        </p:nvSpPr>
        <p:spPr bwMode="auto">
          <a:xfrm>
            <a:off x="1962150" y="461963"/>
            <a:ext cx="151923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2700" marR="373380">
              <a:lnSpc>
                <a:spcPct val="100000"/>
              </a:lnSpc>
              <a:spcBef>
                <a:spcPts val="100"/>
              </a:spcBef>
              <a:buClr>
                <a:srgbClr val="73C83C"/>
              </a:buClr>
            </a:pPr>
            <a:r>
              <a:rPr lang="ru-RU" sz="5400" dirty="0" smtClean="0">
                <a:solidFill>
                  <a:srgbClr val="92D050"/>
                </a:solidFill>
                <a:cs typeface="Calibri"/>
              </a:rPr>
              <a:t>Как заплатить налог</a:t>
            </a:r>
            <a:endParaRPr lang="ru-RU" sz="5400" dirty="0">
              <a:solidFill>
                <a:srgbClr val="92D05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30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9"/>
          <p:cNvSpPr/>
          <p:nvPr/>
        </p:nvSpPr>
        <p:spPr>
          <a:xfrm>
            <a:off x="0" y="0"/>
            <a:ext cx="8362950" cy="97536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61950" y="4800600"/>
            <a:ext cx="14401800" cy="3066224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870"/>
              </a:spcBef>
            </a:pPr>
            <a:r>
              <a:rPr lang="ru-RU" sz="9600" b="1" spc="330" dirty="0">
                <a:solidFill>
                  <a:schemeClr val="bg1"/>
                </a:solidFill>
              </a:rPr>
              <a:t>Справочная  информация</a:t>
            </a:r>
            <a:endParaRPr sz="9600" b="1" dirty="0">
              <a:solidFill>
                <a:schemeClr val="bg1"/>
              </a:solidFill>
            </a:endParaRPr>
          </a:p>
        </p:txBody>
      </p:sp>
      <p:pic>
        <p:nvPicPr>
          <p:cNvPr id="10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60108"/>
            <a:ext cx="2864092" cy="286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361950" y="8229600"/>
            <a:ext cx="72390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3"/>
          <p:cNvSpPr txBox="1"/>
          <p:nvPr/>
        </p:nvSpPr>
        <p:spPr>
          <a:xfrm>
            <a:off x="8631173" y="5562600"/>
            <a:ext cx="7193280" cy="1575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100"/>
              </a:spcBef>
            </a:pPr>
            <a:r>
              <a:rPr sz="2400" spc="110" dirty="0">
                <a:solidFill>
                  <a:srgbClr val="323C46"/>
                </a:solidFill>
                <a:latin typeface="Calibri"/>
                <a:cs typeface="Calibri"/>
              </a:rPr>
              <a:t>Более</a:t>
            </a:r>
            <a:r>
              <a:rPr sz="2400" spc="-65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400" spc="120" dirty="0">
                <a:solidFill>
                  <a:srgbClr val="323C46"/>
                </a:solidFill>
                <a:latin typeface="Calibri"/>
                <a:cs typeface="Calibri"/>
              </a:rPr>
              <a:t>подробную</a:t>
            </a:r>
            <a:r>
              <a:rPr sz="2400" spc="-85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400" spc="120" dirty="0">
                <a:solidFill>
                  <a:srgbClr val="323C46"/>
                </a:solidFill>
                <a:latin typeface="Calibri"/>
                <a:cs typeface="Calibri"/>
              </a:rPr>
              <a:t>информацию,</a:t>
            </a:r>
            <a:r>
              <a:rPr sz="2400" spc="-145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400" spc="110" dirty="0">
                <a:solidFill>
                  <a:srgbClr val="323C46"/>
                </a:solidFill>
                <a:latin typeface="Calibri"/>
                <a:cs typeface="Calibri"/>
              </a:rPr>
              <a:t>а</a:t>
            </a:r>
            <a:r>
              <a:rPr sz="2400" spc="-75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400" spc="125" dirty="0">
                <a:solidFill>
                  <a:srgbClr val="323C46"/>
                </a:solidFill>
                <a:latin typeface="Calibri"/>
                <a:cs typeface="Calibri"/>
              </a:rPr>
              <a:t>также</a:t>
            </a:r>
            <a:r>
              <a:rPr sz="2400" spc="-65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400" spc="114" dirty="0">
                <a:solidFill>
                  <a:srgbClr val="323C46"/>
                </a:solidFill>
                <a:latin typeface="Calibri"/>
                <a:cs typeface="Calibri"/>
              </a:rPr>
              <a:t>ответы</a:t>
            </a:r>
            <a:r>
              <a:rPr sz="2400" spc="-70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400" spc="105" dirty="0">
                <a:solidFill>
                  <a:srgbClr val="323C46"/>
                </a:solidFill>
                <a:latin typeface="Calibri"/>
                <a:cs typeface="Calibri"/>
              </a:rPr>
              <a:t>на  </a:t>
            </a:r>
            <a:r>
              <a:rPr sz="2400" spc="130" dirty="0">
                <a:solidFill>
                  <a:srgbClr val="323C46"/>
                </a:solidFill>
                <a:latin typeface="Calibri"/>
                <a:cs typeface="Calibri"/>
              </a:rPr>
              <a:t>другие</a:t>
            </a:r>
            <a:r>
              <a:rPr sz="2400" spc="-70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400" spc="120" dirty="0">
                <a:solidFill>
                  <a:srgbClr val="323C46"/>
                </a:solidFill>
                <a:latin typeface="Calibri"/>
                <a:cs typeface="Calibri"/>
              </a:rPr>
              <a:t>вопросы</a:t>
            </a:r>
            <a:r>
              <a:rPr sz="2400" spc="-75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400" spc="45" dirty="0">
                <a:solidFill>
                  <a:srgbClr val="323C46"/>
                </a:solidFill>
                <a:latin typeface="Calibri"/>
                <a:cs typeface="Calibri"/>
              </a:rPr>
              <a:t>вы</a:t>
            </a:r>
            <a:r>
              <a:rPr sz="2400" spc="-80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400" spc="120" dirty="0">
                <a:solidFill>
                  <a:srgbClr val="323C46"/>
                </a:solidFill>
                <a:latin typeface="Calibri"/>
                <a:cs typeface="Calibri"/>
              </a:rPr>
              <a:t>можете</a:t>
            </a:r>
            <a:r>
              <a:rPr sz="2400" spc="-65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400" spc="135" dirty="0">
                <a:solidFill>
                  <a:srgbClr val="323C46"/>
                </a:solidFill>
                <a:latin typeface="Calibri"/>
                <a:cs typeface="Calibri"/>
              </a:rPr>
              <a:t>найти</a:t>
            </a:r>
            <a:r>
              <a:rPr sz="2400" spc="-100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400" spc="105" dirty="0">
                <a:solidFill>
                  <a:srgbClr val="323C46"/>
                </a:solidFill>
                <a:latin typeface="Calibri"/>
                <a:cs typeface="Calibri"/>
              </a:rPr>
              <a:t>на</a:t>
            </a:r>
            <a:r>
              <a:rPr sz="2400" spc="-75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z="2400" spc="130" dirty="0">
                <a:solidFill>
                  <a:srgbClr val="323C46"/>
                </a:solidFill>
                <a:latin typeface="Calibri"/>
                <a:cs typeface="Calibri"/>
              </a:rPr>
              <a:t>сайте:</a:t>
            </a:r>
            <a:endParaRPr sz="2400" dirty="0">
              <a:solidFill>
                <a:srgbClr val="323C46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4000" spc="180" dirty="0">
                <a:solidFill>
                  <a:srgbClr val="323C46"/>
                </a:solidFill>
                <a:latin typeface="Calibri"/>
                <a:cs typeface="Calibri"/>
              </a:rPr>
              <a:t>https://npd.nalog.ru</a:t>
            </a:r>
            <a:endParaRPr sz="4000" dirty="0">
              <a:solidFill>
                <a:srgbClr val="323C46"/>
              </a:solidFill>
              <a:latin typeface="Calibri"/>
              <a:cs typeface="Calibri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8630267" y="1686411"/>
            <a:ext cx="7836206" cy="1729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7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"/>
          <p:cNvSpPr/>
          <p:nvPr/>
        </p:nvSpPr>
        <p:spPr>
          <a:xfrm>
            <a:off x="0" y="0"/>
            <a:ext cx="17335500" cy="16002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905750" y="538163"/>
            <a:ext cx="924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en-US" sz="5400" b="1" dirty="0" smtClean="0">
                <a:solidFill>
                  <a:srgbClr val="73C83C"/>
                </a:solidFill>
              </a:rPr>
              <a:t>КТО ТАКИЕ «САМОЗАНЯТЫЕ»?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1950" y="82296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4"/>
          <p:cNvSpPr txBox="1"/>
          <p:nvPr/>
        </p:nvSpPr>
        <p:spPr>
          <a:xfrm>
            <a:off x="391977" y="2017402"/>
            <a:ext cx="16762547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tabLst>
                <a:tab pos="356870" algn="l"/>
              </a:tabLst>
            </a:pPr>
            <a:r>
              <a:rPr lang="ru-RU" sz="3200" i="1" spc="110" dirty="0" err="1" smtClean="0">
                <a:solidFill>
                  <a:srgbClr val="323C46"/>
                </a:solidFill>
                <a:latin typeface="+mj-lt"/>
                <a:cs typeface="Calibri"/>
              </a:rPr>
              <a:t>Самозанятые</a:t>
            </a:r>
            <a:r>
              <a:rPr lang="ru-RU" sz="3200" i="1" spc="110" dirty="0" smtClean="0">
                <a:solidFill>
                  <a:srgbClr val="323C46"/>
                </a:solidFill>
                <a:latin typeface="+mj-lt"/>
                <a:cs typeface="Calibri"/>
              </a:rPr>
              <a:t> - форма занятости, при  которой гражданин  получает доход от  деятельности по  реализации произведенных  им работ или услуг, при  осуществлении которой он  не имеет работодателя и  наемных работников</a:t>
            </a:r>
          </a:p>
        </p:txBody>
      </p:sp>
      <p:sp>
        <p:nvSpPr>
          <p:cNvPr id="10" name="object 3"/>
          <p:cNvSpPr txBox="1"/>
          <p:nvPr/>
        </p:nvSpPr>
        <p:spPr>
          <a:xfrm>
            <a:off x="391978" y="3733800"/>
            <a:ext cx="79629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145" dirty="0">
                <a:solidFill>
                  <a:srgbClr val="642D91"/>
                </a:solidFill>
                <a:uFill>
                  <a:solidFill>
                    <a:srgbClr val="000000"/>
                  </a:solidFill>
                </a:uFill>
                <a:latin typeface="+mj-lt"/>
                <a:cs typeface="Calibri"/>
              </a:rPr>
              <a:t>Начало</a:t>
            </a:r>
            <a:r>
              <a:rPr sz="2400" b="1" u="heavy" spc="-135" dirty="0">
                <a:solidFill>
                  <a:srgbClr val="642D91"/>
                </a:solidFill>
                <a:uFill>
                  <a:solidFill>
                    <a:srgbClr val="000000"/>
                  </a:solidFill>
                </a:uFill>
                <a:latin typeface="+mj-lt"/>
                <a:cs typeface="Calibri"/>
              </a:rPr>
              <a:t> </a:t>
            </a:r>
            <a:r>
              <a:rPr sz="2400" b="1" u="heavy" spc="125" dirty="0">
                <a:solidFill>
                  <a:srgbClr val="642D91"/>
                </a:solidFill>
                <a:uFill>
                  <a:solidFill>
                    <a:srgbClr val="000000"/>
                  </a:solidFill>
                </a:uFill>
                <a:latin typeface="+mj-lt"/>
                <a:cs typeface="Calibri"/>
              </a:rPr>
              <a:t>эксперимента:</a:t>
            </a:r>
            <a:r>
              <a:rPr sz="2400" b="1" spc="-135" dirty="0">
                <a:solidFill>
                  <a:srgbClr val="642D91"/>
                </a:solidFill>
                <a:latin typeface="+mj-lt"/>
                <a:cs typeface="Calibri"/>
              </a:rPr>
              <a:t> </a:t>
            </a:r>
            <a:r>
              <a:rPr sz="2400" spc="114" dirty="0">
                <a:solidFill>
                  <a:srgbClr val="323C46"/>
                </a:solidFill>
                <a:latin typeface="+mj-lt"/>
                <a:cs typeface="Calibri"/>
              </a:rPr>
              <a:t>1</a:t>
            </a:r>
            <a:r>
              <a:rPr sz="2400" spc="-60" dirty="0">
                <a:solidFill>
                  <a:srgbClr val="323C46"/>
                </a:solidFill>
                <a:latin typeface="+mj-lt"/>
                <a:cs typeface="Calibri"/>
              </a:rPr>
              <a:t> </a:t>
            </a:r>
            <a:r>
              <a:rPr sz="2400" spc="110" dirty="0">
                <a:solidFill>
                  <a:srgbClr val="323C46"/>
                </a:solidFill>
                <a:latin typeface="+mj-lt"/>
                <a:cs typeface="Calibri"/>
              </a:rPr>
              <a:t>января</a:t>
            </a:r>
            <a:r>
              <a:rPr sz="2400" spc="-85" dirty="0">
                <a:solidFill>
                  <a:srgbClr val="323C46"/>
                </a:solidFill>
                <a:latin typeface="+mj-lt"/>
                <a:cs typeface="Calibri"/>
              </a:rPr>
              <a:t> </a:t>
            </a:r>
            <a:r>
              <a:rPr sz="2400" spc="120" dirty="0">
                <a:solidFill>
                  <a:srgbClr val="323C46"/>
                </a:solidFill>
                <a:latin typeface="+mj-lt"/>
                <a:cs typeface="Calibri"/>
              </a:rPr>
              <a:t>2019</a:t>
            </a:r>
            <a:r>
              <a:rPr sz="2400" spc="-80" dirty="0">
                <a:solidFill>
                  <a:srgbClr val="323C46"/>
                </a:solidFill>
                <a:latin typeface="+mj-lt"/>
                <a:cs typeface="Calibri"/>
              </a:rPr>
              <a:t> </a:t>
            </a:r>
            <a:r>
              <a:rPr sz="2400" spc="120" dirty="0">
                <a:solidFill>
                  <a:srgbClr val="323C46"/>
                </a:solidFill>
                <a:latin typeface="+mj-lt"/>
                <a:cs typeface="Calibri"/>
              </a:rPr>
              <a:t>года</a:t>
            </a:r>
            <a:endParaRPr sz="2400" dirty="0">
              <a:solidFill>
                <a:srgbClr val="323C46"/>
              </a:solidFill>
              <a:latin typeface="+mj-lt"/>
              <a:cs typeface="Calibri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91978" y="4724400"/>
            <a:ext cx="15925800" cy="3154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065" marR="508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tabLst>
                <a:tab pos="356870" algn="l"/>
              </a:tabLst>
            </a:pPr>
            <a:r>
              <a:rPr lang="ru-RU" b="1" u="heavy" kern="0" spc="135" dirty="0" smtClean="0">
                <a:solidFill>
                  <a:srgbClr val="642D91"/>
                </a:solidFill>
                <a:uFill>
                  <a:solidFill>
                    <a:srgbClr val="000000"/>
                  </a:solidFill>
                </a:uFill>
                <a:latin typeface="+mj-lt"/>
              </a:rPr>
              <a:t>Где</a:t>
            </a:r>
            <a:r>
              <a:rPr lang="ru-RU" b="1" u="heavy" kern="0" spc="-120" dirty="0" smtClean="0">
                <a:solidFill>
                  <a:srgbClr val="642D91"/>
                </a:solidFill>
                <a:uFill>
                  <a:solidFill>
                    <a:srgbClr val="000000"/>
                  </a:solidFill>
                </a:uFill>
                <a:latin typeface="+mj-lt"/>
              </a:rPr>
              <a:t> </a:t>
            </a:r>
            <a:r>
              <a:rPr lang="ru-RU" b="1" u="heavy" kern="0" spc="130" dirty="0" smtClean="0">
                <a:solidFill>
                  <a:srgbClr val="642D91"/>
                </a:solidFill>
                <a:uFill>
                  <a:solidFill>
                    <a:srgbClr val="000000"/>
                  </a:solidFill>
                </a:uFill>
                <a:latin typeface="+mj-lt"/>
              </a:rPr>
              <a:t>проводится</a:t>
            </a:r>
            <a:r>
              <a:rPr lang="ru-RU" b="1" u="heavy" kern="0" spc="-130" dirty="0" smtClean="0">
                <a:solidFill>
                  <a:srgbClr val="642D91"/>
                </a:solidFill>
                <a:uFill>
                  <a:solidFill>
                    <a:srgbClr val="000000"/>
                  </a:solidFill>
                </a:uFill>
                <a:latin typeface="+mj-lt"/>
              </a:rPr>
              <a:t> </a:t>
            </a:r>
            <a:r>
              <a:rPr lang="ru-RU" b="1" u="heavy" kern="0" spc="125" dirty="0" smtClean="0">
                <a:solidFill>
                  <a:srgbClr val="642D91"/>
                </a:solidFill>
                <a:uFill>
                  <a:solidFill>
                    <a:srgbClr val="000000"/>
                  </a:solidFill>
                </a:uFill>
                <a:latin typeface="+mj-lt"/>
              </a:rPr>
              <a:t>эксперимент:</a:t>
            </a:r>
            <a:r>
              <a:rPr lang="ru-RU" b="1" kern="0" spc="-90" dirty="0" smtClean="0">
                <a:solidFill>
                  <a:srgbClr val="642D91"/>
                </a:solidFill>
                <a:latin typeface="+mj-lt"/>
              </a:rPr>
              <a:t> </a:t>
            </a:r>
            <a:r>
              <a:rPr lang="ru-RU" kern="0" spc="90" dirty="0" smtClean="0">
                <a:solidFill>
                  <a:srgbClr val="323C46"/>
                </a:solidFill>
                <a:latin typeface="+mj-lt"/>
              </a:rPr>
              <a:t>в</a:t>
            </a:r>
            <a:r>
              <a:rPr lang="ru-RU" kern="0" spc="-80" dirty="0" smtClean="0">
                <a:solidFill>
                  <a:srgbClr val="323C46"/>
                </a:solidFill>
                <a:latin typeface="+mj-lt"/>
              </a:rPr>
              <a:t> </a:t>
            </a:r>
            <a:r>
              <a:rPr lang="ru-RU" kern="0" spc="90" dirty="0" smtClean="0">
                <a:solidFill>
                  <a:srgbClr val="323C46"/>
                </a:solidFill>
                <a:latin typeface="+mj-lt"/>
              </a:rPr>
              <a:t>Москве,</a:t>
            </a:r>
            <a:r>
              <a:rPr lang="ru-RU" kern="0" spc="-100" dirty="0" smtClean="0">
                <a:solidFill>
                  <a:srgbClr val="323C46"/>
                </a:solidFill>
                <a:latin typeface="+mj-lt"/>
              </a:rPr>
              <a:t> </a:t>
            </a:r>
            <a:r>
              <a:rPr lang="ru-RU" kern="0" spc="90" dirty="0" smtClean="0">
                <a:solidFill>
                  <a:srgbClr val="323C46"/>
                </a:solidFill>
                <a:latin typeface="+mj-lt"/>
              </a:rPr>
              <a:t>в</a:t>
            </a:r>
            <a:r>
              <a:rPr lang="ru-RU" kern="0" spc="-60" dirty="0" smtClean="0">
                <a:solidFill>
                  <a:srgbClr val="323C46"/>
                </a:solidFill>
                <a:latin typeface="+mj-lt"/>
              </a:rPr>
              <a:t> </a:t>
            </a:r>
            <a:r>
              <a:rPr lang="ru-RU" kern="0" spc="114" dirty="0" smtClean="0">
                <a:solidFill>
                  <a:srgbClr val="323C46"/>
                </a:solidFill>
                <a:latin typeface="+mj-lt"/>
              </a:rPr>
              <a:t>Московской  </a:t>
            </a:r>
            <a:r>
              <a:rPr lang="ru-RU" kern="0" spc="130" dirty="0" smtClean="0">
                <a:solidFill>
                  <a:srgbClr val="323C46"/>
                </a:solidFill>
                <a:latin typeface="+mj-lt"/>
              </a:rPr>
              <a:t>и</a:t>
            </a:r>
            <a:r>
              <a:rPr lang="ru-RU" kern="0" spc="-85" dirty="0" smtClean="0">
                <a:solidFill>
                  <a:srgbClr val="323C46"/>
                </a:solidFill>
                <a:latin typeface="+mj-lt"/>
              </a:rPr>
              <a:t> </a:t>
            </a:r>
            <a:r>
              <a:rPr lang="ru-RU" kern="0" spc="125" dirty="0" smtClean="0">
                <a:solidFill>
                  <a:srgbClr val="323C46"/>
                </a:solidFill>
                <a:latin typeface="+mj-lt"/>
              </a:rPr>
              <a:t>Калужской</a:t>
            </a:r>
            <a:r>
              <a:rPr lang="ru-RU" kern="0" spc="-75" dirty="0" smtClean="0">
                <a:solidFill>
                  <a:srgbClr val="323C46"/>
                </a:solidFill>
                <a:latin typeface="+mj-lt"/>
              </a:rPr>
              <a:t> </a:t>
            </a:r>
            <a:r>
              <a:rPr lang="ru-RU" kern="0" spc="120" dirty="0" smtClean="0">
                <a:solidFill>
                  <a:srgbClr val="323C46"/>
                </a:solidFill>
                <a:latin typeface="+mj-lt"/>
              </a:rPr>
              <a:t>областях,</a:t>
            </a:r>
            <a:r>
              <a:rPr lang="ru-RU" kern="0" spc="-130" dirty="0" smtClean="0">
                <a:solidFill>
                  <a:srgbClr val="323C46"/>
                </a:solidFill>
                <a:latin typeface="+mj-lt"/>
              </a:rPr>
              <a:t> </a:t>
            </a:r>
            <a:r>
              <a:rPr lang="ru-RU" kern="0" spc="110" dirty="0" smtClean="0">
                <a:solidFill>
                  <a:srgbClr val="323C46"/>
                </a:solidFill>
                <a:latin typeface="+mj-lt"/>
              </a:rPr>
              <a:t>а</a:t>
            </a:r>
            <a:r>
              <a:rPr lang="ru-RU" kern="0" spc="-65" dirty="0" smtClean="0">
                <a:solidFill>
                  <a:srgbClr val="323C46"/>
                </a:solidFill>
                <a:latin typeface="+mj-lt"/>
              </a:rPr>
              <a:t> </a:t>
            </a:r>
            <a:r>
              <a:rPr lang="ru-RU" kern="0" spc="125" dirty="0" smtClean="0">
                <a:solidFill>
                  <a:srgbClr val="323C46"/>
                </a:solidFill>
                <a:latin typeface="+mj-lt"/>
              </a:rPr>
              <a:t>также</a:t>
            </a:r>
            <a:r>
              <a:rPr lang="ru-RU" kern="0" spc="-95" dirty="0" smtClean="0">
                <a:solidFill>
                  <a:srgbClr val="323C46"/>
                </a:solidFill>
                <a:latin typeface="+mj-lt"/>
              </a:rPr>
              <a:t> </a:t>
            </a:r>
            <a:r>
              <a:rPr lang="ru-RU" kern="0" spc="90" dirty="0" smtClean="0">
                <a:solidFill>
                  <a:srgbClr val="323C46"/>
                </a:solidFill>
                <a:latin typeface="+mj-lt"/>
              </a:rPr>
              <a:t>в</a:t>
            </a:r>
            <a:r>
              <a:rPr lang="ru-RU" kern="0" spc="-65" dirty="0" smtClean="0">
                <a:solidFill>
                  <a:srgbClr val="323C46"/>
                </a:solidFill>
                <a:latin typeface="+mj-lt"/>
              </a:rPr>
              <a:t> </a:t>
            </a:r>
            <a:r>
              <a:rPr lang="ru-RU" kern="0" spc="120" dirty="0" smtClean="0">
                <a:solidFill>
                  <a:srgbClr val="323C46"/>
                </a:solidFill>
                <a:latin typeface="+mj-lt"/>
              </a:rPr>
              <a:t>Республике </a:t>
            </a:r>
            <a:r>
              <a:rPr lang="ru-RU" kern="0" spc="155" dirty="0" smtClean="0">
                <a:solidFill>
                  <a:srgbClr val="323C46"/>
                </a:solidFill>
                <a:latin typeface="+mj-lt"/>
              </a:rPr>
              <a:t>Татарстан</a:t>
            </a:r>
            <a:r>
              <a:rPr lang="ru-RU" kern="0" spc="-85" dirty="0" smtClean="0">
                <a:solidFill>
                  <a:srgbClr val="323C46"/>
                </a:solidFill>
                <a:latin typeface="+mj-lt"/>
              </a:rPr>
              <a:t> </a:t>
            </a:r>
            <a:r>
              <a:rPr lang="ru-RU" kern="0" spc="120" dirty="0" smtClean="0">
                <a:solidFill>
                  <a:srgbClr val="323C46"/>
                </a:solidFill>
                <a:latin typeface="+mj-lt"/>
              </a:rPr>
              <a:t>(Татарстан)</a:t>
            </a:r>
            <a:r>
              <a:rPr lang="ru-RU" i="1" spc="110" dirty="0">
                <a:solidFill>
                  <a:srgbClr val="323C46"/>
                </a:solidFill>
                <a:cs typeface="Calibri"/>
              </a:rPr>
              <a:t> В 2020 году налог на профессиональный доход, </a:t>
            </a:r>
            <a:r>
              <a:rPr lang="ru-RU" i="1" spc="110" dirty="0" smtClean="0">
                <a:solidFill>
                  <a:srgbClr val="323C46"/>
                </a:solidFill>
                <a:cs typeface="Calibri"/>
              </a:rPr>
              <a:t>можно </a:t>
            </a:r>
            <a:r>
              <a:rPr lang="ru-RU" i="1" spc="110" dirty="0">
                <a:solidFill>
                  <a:srgbClr val="323C46"/>
                </a:solidFill>
                <a:cs typeface="Calibri"/>
              </a:rPr>
              <a:t>будет платить на территории еще 19 регионов России: в Санкт-Петербурге, Воронежской, Волгоградской, Ленинградской, Нижегородской, Новосибирской, Омской, Ростовской, Самарской, Сахалинской, Свердловской, Тюменской, Челябинской областях, Красноярском и Пермском краях, Ненецком автономном округе, Ханты-Мансийском автономном округе — Югре, Ямало-Ненецком автономном округе и Республике Башкортостан.</a:t>
            </a:r>
          </a:p>
          <a:p>
            <a:pPr marL="12700"/>
            <a:r>
              <a:rPr lang="ru-RU" b="1" u="heavy" kern="0" spc="135" dirty="0" smtClean="0">
                <a:solidFill>
                  <a:srgbClr val="642D91"/>
                </a:solidFill>
                <a:uFill>
                  <a:solidFill>
                    <a:srgbClr val="000000"/>
                  </a:solidFill>
                </a:uFill>
                <a:latin typeface="+mj-lt"/>
              </a:rPr>
              <a:t>Окончание</a:t>
            </a:r>
            <a:r>
              <a:rPr lang="ru-RU" b="1" u="heavy" kern="0" spc="-145" dirty="0" smtClean="0">
                <a:solidFill>
                  <a:srgbClr val="642D91"/>
                </a:solidFill>
                <a:uFill>
                  <a:solidFill>
                    <a:srgbClr val="000000"/>
                  </a:solidFill>
                </a:uFill>
                <a:latin typeface="+mj-lt"/>
              </a:rPr>
              <a:t> </a:t>
            </a:r>
            <a:r>
              <a:rPr lang="ru-RU" b="1" u="heavy" kern="0" spc="125" dirty="0" smtClean="0">
                <a:solidFill>
                  <a:srgbClr val="642D91"/>
                </a:solidFill>
                <a:uFill>
                  <a:solidFill>
                    <a:srgbClr val="000000"/>
                  </a:solidFill>
                </a:uFill>
                <a:latin typeface="+mj-lt"/>
              </a:rPr>
              <a:t>эксперимента:</a:t>
            </a:r>
            <a:r>
              <a:rPr lang="ru-RU" b="1" kern="0" spc="-114" dirty="0" smtClean="0">
                <a:solidFill>
                  <a:srgbClr val="642D91"/>
                </a:solidFill>
                <a:latin typeface="+mj-lt"/>
              </a:rPr>
              <a:t> </a:t>
            </a:r>
            <a:r>
              <a:rPr lang="ru-RU" kern="0" spc="114" dirty="0" smtClean="0">
                <a:solidFill>
                  <a:srgbClr val="323C46"/>
                </a:solidFill>
                <a:latin typeface="+mj-lt"/>
              </a:rPr>
              <a:t>31</a:t>
            </a:r>
            <a:r>
              <a:rPr lang="ru-RU" kern="0" spc="-85" dirty="0" smtClean="0">
                <a:solidFill>
                  <a:srgbClr val="323C46"/>
                </a:solidFill>
                <a:latin typeface="+mj-lt"/>
              </a:rPr>
              <a:t> </a:t>
            </a:r>
            <a:r>
              <a:rPr lang="ru-RU" kern="0" spc="110" dirty="0" smtClean="0">
                <a:solidFill>
                  <a:srgbClr val="323C46"/>
                </a:solidFill>
                <a:latin typeface="+mj-lt"/>
              </a:rPr>
              <a:t>декабря</a:t>
            </a:r>
            <a:r>
              <a:rPr lang="ru-RU" kern="0" spc="-85" dirty="0" smtClean="0">
                <a:solidFill>
                  <a:srgbClr val="323C46"/>
                </a:solidFill>
                <a:latin typeface="+mj-lt"/>
              </a:rPr>
              <a:t> </a:t>
            </a:r>
            <a:r>
              <a:rPr lang="ru-RU" kern="0" spc="114" dirty="0" smtClean="0">
                <a:solidFill>
                  <a:srgbClr val="323C46"/>
                </a:solidFill>
                <a:latin typeface="+mj-lt"/>
              </a:rPr>
              <a:t>2028</a:t>
            </a:r>
            <a:r>
              <a:rPr lang="ru-RU" kern="0" spc="-90" dirty="0" smtClean="0">
                <a:solidFill>
                  <a:srgbClr val="323C46"/>
                </a:solidFill>
                <a:latin typeface="+mj-lt"/>
              </a:rPr>
              <a:t> </a:t>
            </a:r>
            <a:r>
              <a:rPr lang="ru-RU" kern="0" spc="120" dirty="0" smtClean="0">
                <a:solidFill>
                  <a:srgbClr val="323C46"/>
                </a:solidFill>
                <a:latin typeface="+mj-lt"/>
              </a:rPr>
              <a:t>года </a:t>
            </a:r>
            <a:r>
              <a:rPr lang="ru-RU" kern="0" spc="95" dirty="0" smtClean="0">
                <a:solidFill>
                  <a:srgbClr val="323C46"/>
                </a:solidFill>
                <a:latin typeface="+mj-lt"/>
              </a:rPr>
              <a:t>включительно.</a:t>
            </a:r>
          </a:p>
          <a:p>
            <a:pPr marL="12700" marR="239395">
              <a:lnSpc>
                <a:spcPct val="104200"/>
              </a:lnSpc>
            </a:pPr>
            <a:r>
              <a:rPr lang="ru-RU" b="1" u="heavy" kern="0" spc="120" dirty="0" smtClean="0">
                <a:solidFill>
                  <a:srgbClr val="642D91"/>
                </a:solidFill>
                <a:uFill>
                  <a:solidFill>
                    <a:srgbClr val="000000"/>
                  </a:solidFill>
                </a:uFill>
                <a:latin typeface="+mj-lt"/>
              </a:rPr>
              <a:t>Важно:</a:t>
            </a:r>
            <a:r>
              <a:rPr lang="ru-RU" b="1" kern="0" spc="120" dirty="0" smtClean="0">
                <a:solidFill>
                  <a:srgbClr val="642D91"/>
                </a:solidFill>
                <a:latin typeface="+mj-lt"/>
              </a:rPr>
              <a:t> </a:t>
            </a:r>
            <a:r>
              <a:rPr lang="ru-RU" kern="0" spc="90" dirty="0" smtClean="0">
                <a:solidFill>
                  <a:srgbClr val="323C46"/>
                </a:solidFill>
                <a:latin typeface="+mj-lt"/>
              </a:rPr>
              <a:t>в </a:t>
            </a:r>
            <a:r>
              <a:rPr lang="ru-RU" kern="0" spc="125" dirty="0" smtClean="0">
                <a:solidFill>
                  <a:srgbClr val="323C46"/>
                </a:solidFill>
                <a:latin typeface="+mj-lt"/>
              </a:rPr>
              <a:t>течение </a:t>
            </a:r>
            <a:r>
              <a:rPr lang="ru-RU" kern="0" spc="120" dirty="0" smtClean="0">
                <a:solidFill>
                  <a:srgbClr val="323C46"/>
                </a:solidFill>
                <a:latin typeface="+mj-lt"/>
              </a:rPr>
              <a:t>десяти лет </a:t>
            </a:r>
            <a:r>
              <a:rPr lang="ru-RU" kern="0" spc="110" dirty="0" smtClean="0">
                <a:solidFill>
                  <a:srgbClr val="323C46"/>
                </a:solidFill>
                <a:latin typeface="+mj-lt"/>
              </a:rPr>
              <a:t>проведения  </a:t>
            </a:r>
            <a:r>
              <a:rPr lang="ru-RU" kern="0" spc="125" dirty="0" smtClean="0">
                <a:solidFill>
                  <a:srgbClr val="323C46"/>
                </a:solidFill>
                <a:latin typeface="+mj-lt"/>
              </a:rPr>
              <a:t>эксперимента </a:t>
            </a:r>
            <a:r>
              <a:rPr lang="ru-RU" kern="0" spc="100" dirty="0" smtClean="0">
                <a:solidFill>
                  <a:srgbClr val="323C46"/>
                </a:solidFill>
                <a:latin typeface="+mj-lt"/>
              </a:rPr>
              <a:t>не </a:t>
            </a:r>
            <a:r>
              <a:rPr lang="ru-RU" kern="0" spc="140" dirty="0" smtClean="0">
                <a:solidFill>
                  <a:srgbClr val="323C46"/>
                </a:solidFill>
                <a:latin typeface="+mj-lt"/>
              </a:rPr>
              <a:t>могут </a:t>
            </a:r>
            <a:r>
              <a:rPr lang="ru-RU" kern="0" spc="125" dirty="0" smtClean="0">
                <a:solidFill>
                  <a:srgbClr val="323C46"/>
                </a:solidFill>
                <a:latin typeface="+mj-lt"/>
              </a:rPr>
              <a:t>вноситься </a:t>
            </a:r>
            <a:r>
              <a:rPr lang="ru-RU" kern="0" spc="100" dirty="0" smtClean="0">
                <a:solidFill>
                  <a:srgbClr val="323C46"/>
                </a:solidFill>
                <a:latin typeface="+mj-lt"/>
              </a:rPr>
              <a:t>изменения </a:t>
            </a:r>
            <a:r>
              <a:rPr lang="ru-RU" kern="0" spc="90" dirty="0" smtClean="0">
                <a:solidFill>
                  <a:srgbClr val="323C46"/>
                </a:solidFill>
                <a:latin typeface="+mj-lt"/>
              </a:rPr>
              <a:t>в  </a:t>
            </a:r>
            <a:r>
              <a:rPr lang="ru-RU" kern="0" spc="130" dirty="0" smtClean="0">
                <a:solidFill>
                  <a:srgbClr val="323C46"/>
                </a:solidFill>
                <a:latin typeface="+mj-lt"/>
              </a:rPr>
              <a:t>настоящий </a:t>
            </a:r>
            <a:r>
              <a:rPr lang="ru-RU" kern="0" spc="100" dirty="0" smtClean="0">
                <a:solidFill>
                  <a:srgbClr val="323C46"/>
                </a:solidFill>
                <a:latin typeface="+mj-lt"/>
              </a:rPr>
              <a:t>Федеральный закон </a:t>
            </a:r>
            <a:r>
              <a:rPr lang="ru-RU" kern="0" spc="90" dirty="0" smtClean="0">
                <a:solidFill>
                  <a:srgbClr val="323C46"/>
                </a:solidFill>
                <a:latin typeface="+mj-lt"/>
              </a:rPr>
              <a:t>в </a:t>
            </a:r>
            <a:r>
              <a:rPr lang="ru-RU" kern="0" spc="155" dirty="0" smtClean="0">
                <a:solidFill>
                  <a:srgbClr val="323C46"/>
                </a:solidFill>
                <a:latin typeface="+mj-lt"/>
              </a:rPr>
              <a:t>части </a:t>
            </a:r>
            <a:r>
              <a:rPr lang="ru-RU" kern="0" spc="105" dirty="0" smtClean="0">
                <a:solidFill>
                  <a:srgbClr val="323C46"/>
                </a:solidFill>
                <a:latin typeface="+mj-lt"/>
              </a:rPr>
              <a:t>увеличения  налоговых </a:t>
            </a:r>
            <a:r>
              <a:rPr lang="ru-RU" kern="0" spc="130" dirty="0" smtClean="0">
                <a:solidFill>
                  <a:srgbClr val="323C46"/>
                </a:solidFill>
                <a:latin typeface="+mj-lt"/>
              </a:rPr>
              <a:t>ставок и </a:t>
            </a:r>
            <a:r>
              <a:rPr lang="ru-RU" kern="0" spc="55" dirty="0" smtClean="0">
                <a:solidFill>
                  <a:srgbClr val="323C46"/>
                </a:solidFill>
                <a:latin typeface="+mj-lt"/>
              </a:rPr>
              <a:t>(или) </a:t>
            </a:r>
            <a:r>
              <a:rPr lang="ru-RU" kern="0" spc="95" dirty="0" smtClean="0">
                <a:solidFill>
                  <a:srgbClr val="323C46"/>
                </a:solidFill>
                <a:latin typeface="+mj-lt"/>
              </a:rPr>
              <a:t>уменьшения </a:t>
            </a:r>
            <a:r>
              <a:rPr lang="ru-RU" kern="0" spc="110" dirty="0" smtClean="0">
                <a:solidFill>
                  <a:srgbClr val="323C46"/>
                </a:solidFill>
                <a:latin typeface="+mj-lt"/>
              </a:rPr>
              <a:t>предельного  </a:t>
            </a:r>
            <a:r>
              <a:rPr lang="ru-RU" kern="0" spc="125" dirty="0" smtClean="0">
                <a:solidFill>
                  <a:srgbClr val="323C46"/>
                </a:solidFill>
                <a:latin typeface="+mj-lt"/>
                <a:hlinkClick r:id="rId3"/>
              </a:rPr>
              <a:t>размера</a:t>
            </a:r>
            <a:r>
              <a:rPr lang="ru-RU" kern="0" spc="-65" dirty="0" smtClean="0">
                <a:solidFill>
                  <a:srgbClr val="323C46"/>
                </a:solidFill>
                <a:latin typeface="+mj-lt"/>
                <a:hlinkClick r:id="rId3"/>
              </a:rPr>
              <a:t> </a:t>
            </a:r>
            <a:r>
              <a:rPr lang="ru-RU" kern="0" spc="85" dirty="0" smtClean="0">
                <a:solidFill>
                  <a:srgbClr val="323C46"/>
                </a:solidFill>
                <a:latin typeface="+mj-lt"/>
                <a:hlinkClick r:id="rId3"/>
              </a:rPr>
              <a:t>доходов,</a:t>
            </a:r>
            <a:r>
              <a:rPr lang="ru-RU" kern="0" spc="-105" dirty="0" smtClean="0">
                <a:solidFill>
                  <a:srgbClr val="323C46"/>
                </a:solidFill>
                <a:latin typeface="+mj-lt"/>
                <a:hlinkClick r:id="rId3"/>
              </a:rPr>
              <a:t> </a:t>
            </a:r>
            <a:r>
              <a:rPr lang="ru-RU" kern="0" spc="125" dirty="0" smtClean="0">
                <a:solidFill>
                  <a:srgbClr val="323C46"/>
                </a:solidFill>
                <a:latin typeface="+mj-lt"/>
                <a:hlinkClick r:id="rId3"/>
              </a:rPr>
              <a:t>установленного</a:t>
            </a:r>
            <a:r>
              <a:rPr lang="ru-RU" kern="0" spc="-80" dirty="0" smtClean="0">
                <a:solidFill>
                  <a:srgbClr val="323C46"/>
                </a:solidFill>
                <a:latin typeface="+mj-lt"/>
                <a:hlinkClick r:id="rId3"/>
              </a:rPr>
              <a:t> </a:t>
            </a:r>
            <a:r>
              <a:rPr lang="ru-RU" u="heavy" kern="0" spc="125" dirty="0" smtClean="0">
                <a:solidFill>
                  <a:srgbClr val="323C46"/>
                </a:solidFill>
                <a:uFill>
                  <a:solidFill>
                    <a:srgbClr val="000000"/>
                  </a:solidFill>
                </a:uFill>
                <a:latin typeface="+mj-lt"/>
                <a:hlinkClick r:id="rId3"/>
              </a:rPr>
              <a:t>пунктом</a:t>
            </a:r>
            <a:r>
              <a:rPr lang="ru-RU" u="heavy" kern="0" spc="-145" dirty="0" smtClean="0">
                <a:solidFill>
                  <a:srgbClr val="323C46"/>
                </a:solidFill>
                <a:uFill>
                  <a:solidFill>
                    <a:srgbClr val="000000"/>
                  </a:solidFill>
                </a:uFill>
                <a:latin typeface="+mj-lt"/>
                <a:hlinkClick r:id="rId3"/>
              </a:rPr>
              <a:t> </a:t>
            </a:r>
            <a:r>
              <a:rPr lang="ru-RU" u="heavy" kern="0" spc="114" dirty="0" smtClean="0">
                <a:solidFill>
                  <a:srgbClr val="323C46"/>
                </a:solidFill>
                <a:uFill>
                  <a:solidFill>
                    <a:srgbClr val="000000"/>
                  </a:solidFill>
                </a:uFill>
                <a:latin typeface="+mj-lt"/>
                <a:hlinkClick r:id="rId3"/>
              </a:rPr>
              <a:t>8</a:t>
            </a:r>
            <a:r>
              <a:rPr lang="ru-RU" u="heavy" kern="0" spc="-55" dirty="0" smtClean="0">
                <a:solidFill>
                  <a:srgbClr val="323C46"/>
                </a:solidFill>
                <a:uFill>
                  <a:solidFill>
                    <a:srgbClr val="000000"/>
                  </a:solidFill>
                </a:uFill>
                <a:latin typeface="+mj-lt"/>
                <a:hlinkClick r:id="rId3"/>
              </a:rPr>
              <a:t> </a:t>
            </a:r>
            <a:r>
              <a:rPr lang="ru-RU" u="heavy" kern="0" spc="165" dirty="0" smtClean="0">
                <a:solidFill>
                  <a:srgbClr val="323C46"/>
                </a:solidFill>
                <a:uFill>
                  <a:solidFill>
                    <a:srgbClr val="000000"/>
                  </a:solidFill>
                </a:uFill>
                <a:latin typeface="+mj-lt"/>
                <a:hlinkClick r:id="rId3"/>
              </a:rPr>
              <a:t>части</a:t>
            </a:r>
            <a:r>
              <a:rPr lang="ru-RU" u="heavy" kern="0" spc="-120" dirty="0" smtClean="0">
                <a:solidFill>
                  <a:srgbClr val="323C46"/>
                </a:solidFill>
                <a:uFill>
                  <a:solidFill>
                    <a:srgbClr val="000000"/>
                  </a:solidFill>
                </a:uFill>
                <a:latin typeface="+mj-lt"/>
                <a:hlinkClick r:id="rId3"/>
              </a:rPr>
              <a:t> </a:t>
            </a:r>
            <a:r>
              <a:rPr lang="ru-RU" u="heavy" kern="0" spc="114" dirty="0" smtClean="0">
                <a:solidFill>
                  <a:srgbClr val="323C46"/>
                </a:solidFill>
                <a:uFill>
                  <a:solidFill>
                    <a:srgbClr val="000000"/>
                  </a:solidFill>
                </a:uFill>
                <a:latin typeface="+mj-lt"/>
                <a:hlinkClick r:id="rId3"/>
              </a:rPr>
              <a:t>2 </a:t>
            </a:r>
            <a:r>
              <a:rPr lang="ru-RU" kern="0" spc="114" dirty="0" smtClean="0">
                <a:solidFill>
                  <a:srgbClr val="323C46"/>
                </a:solidFill>
                <a:latin typeface="+mj-lt"/>
                <a:hlinkClick r:id="rId3"/>
              </a:rPr>
              <a:t> </a:t>
            </a:r>
            <a:r>
              <a:rPr lang="ru-RU" u="heavy" kern="0" spc="145" dirty="0" smtClean="0">
                <a:solidFill>
                  <a:srgbClr val="323C46"/>
                </a:solidFill>
                <a:uFill>
                  <a:solidFill>
                    <a:srgbClr val="000000"/>
                  </a:solidFill>
                </a:uFill>
                <a:latin typeface="+mj-lt"/>
                <a:hlinkClick r:id="rId3"/>
              </a:rPr>
              <a:t>статьи</a:t>
            </a:r>
            <a:r>
              <a:rPr lang="ru-RU" u="heavy" kern="0" spc="-155" dirty="0" smtClean="0">
                <a:solidFill>
                  <a:srgbClr val="323C46"/>
                </a:solidFill>
                <a:uFill>
                  <a:solidFill>
                    <a:srgbClr val="000000"/>
                  </a:solidFill>
                </a:uFill>
                <a:latin typeface="+mj-lt"/>
                <a:hlinkClick r:id="rId3"/>
              </a:rPr>
              <a:t> </a:t>
            </a:r>
            <a:r>
              <a:rPr lang="ru-RU" u="heavy" kern="0" spc="114" dirty="0" smtClean="0">
                <a:solidFill>
                  <a:srgbClr val="323C46"/>
                </a:solidFill>
                <a:uFill>
                  <a:solidFill>
                    <a:srgbClr val="000000"/>
                  </a:solidFill>
                </a:uFill>
                <a:latin typeface="+mj-lt"/>
                <a:hlinkClick r:id="rId3"/>
              </a:rPr>
              <a:t>4</a:t>
            </a:r>
            <a:r>
              <a:rPr lang="ru-RU" kern="0" spc="-70" dirty="0" smtClean="0">
                <a:solidFill>
                  <a:srgbClr val="323C46"/>
                </a:solidFill>
                <a:latin typeface="+mj-lt"/>
                <a:hlinkClick r:id="rId3"/>
              </a:rPr>
              <a:t> </a:t>
            </a:r>
            <a:r>
              <a:rPr lang="ru-RU" kern="0" spc="135" dirty="0" smtClean="0">
                <a:solidFill>
                  <a:srgbClr val="323C46"/>
                </a:solidFill>
                <a:latin typeface="+mj-lt"/>
                <a:hlinkClick r:id="rId3"/>
              </a:rPr>
              <a:t>настоящего</a:t>
            </a:r>
            <a:r>
              <a:rPr lang="ru-RU" kern="0" spc="-65" dirty="0" smtClean="0">
                <a:solidFill>
                  <a:srgbClr val="323C46"/>
                </a:solidFill>
                <a:latin typeface="+mj-lt"/>
                <a:hlinkClick r:id="rId3"/>
              </a:rPr>
              <a:t> </a:t>
            </a:r>
            <a:r>
              <a:rPr lang="ru-RU" kern="0" spc="120" dirty="0" smtClean="0">
                <a:solidFill>
                  <a:srgbClr val="323C46"/>
                </a:solidFill>
                <a:latin typeface="+mj-lt"/>
                <a:hlinkClick r:id="rId3"/>
              </a:rPr>
              <a:t>Федерального</a:t>
            </a:r>
            <a:r>
              <a:rPr lang="ru-RU" kern="0" spc="-90" dirty="0" smtClean="0">
                <a:solidFill>
                  <a:srgbClr val="323C46"/>
                </a:solidFill>
                <a:latin typeface="+mj-lt"/>
                <a:hlinkClick r:id="rId3"/>
              </a:rPr>
              <a:t> </a:t>
            </a:r>
            <a:r>
              <a:rPr lang="ru-RU" kern="0" spc="90" dirty="0" smtClean="0">
                <a:solidFill>
                  <a:srgbClr val="323C46"/>
                </a:solidFill>
                <a:latin typeface="+mj-lt"/>
                <a:hlinkClick r:id="rId3"/>
              </a:rPr>
              <a:t>закона.</a:t>
            </a:r>
            <a:endParaRPr lang="ru-RU" kern="0" spc="90" dirty="0">
              <a:solidFill>
                <a:srgbClr val="323C46"/>
              </a:solidFill>
              <a:latin typeface="+mj-lt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8829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"/>
          <p:cNvSpPr/>
          <p:nvPr/>
        </p:nvSpPr>
        <p:spPr>
          <a:xfrm>
            <a:off x="0" y="0"/>
            <a:ext cx="17335500" cy="16002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1809750" y="-76200"/>
            <a:ext cx="1534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en-US" sz="5400" b="1" dirty="0" smtClean="0">
                <a:solidFill>
                  <a:srgbClr val="73C83C"/>
                </a:solidFill>
              </a:rPr>
              <a:t>ЧТО ТАКОЕ НАЛОГ НА </a:t>
            </a:r>
            <a:br>
              <a:rPr lang="ru-RU" altLang="en-US" sz="5400" b="1" dirty="0" smtClean="0">
                <a:solidFill>
                  <a:srgbClr val="73C83C"/>
                </a:solidFill>
              </a:rPr>
            </a:br>
            <a:r>
              <a:rPr lang="ru-RU" altLang="en-US" sz="5400" b="1" dirty="0" smtClean="0">
                <a:solidFill>
                  <a:srgbClr val="73C83C"/>
                </a:solidFill>
              </a:rPr>
              <a:t>ПРОФЕССИОНАЛЬНЫЙ  ДОХОД?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1950" y="82296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4"/>
          <p:cNvSpPr txBox="1"/>
          <p:nvPr/>
        </p:nvSpPr>
        <p:spPr>
          <a:xfrm>
            <a:off x="391977" y="2017402"/>
            <a:ext cx="16762547" cy="7260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tabLst>
                <a:tab pos="356870" algn="l"/>
              </a:tabLst>
            </a:pPr>
            <a:r>
              <a:rPr lang="ru-RU" sz="3200" i="1" spc="110" dirty="0" smtClean="0">
                <a:solidFill>
                  <a:srgbClr val="323C46"/>
                </a:solidFill>
                <a:latin typeface="+mj-lt"/>
                <a:cs typeface="Calibri"/>
              </a:rPr>
              <a:t>     </a:t>
            </a:r>
          </a:p>
          <a:p>
            <a:pPr marL="12065" marR="508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tabLst>
                <a:tab pos="356870" algn="l"/>
              </a:tabLst>
            </a:pPr>
            <a:r>
              <a:rPr lang="ru-RU" sz="3200" i="1" spc="110" dirty="0">
                <a:solidFill>
                  <a:srgbClr val="323C46"/>
                </a:solidFill>
                <a:latin typeface="+mj-lt"/>
                <a:cs typeface="Calibri"/>
              </a:rPr>
              <a:t> </a:t>
            </a:r>
            <a:r>
              <a:rPr lang="ru-RU" sz="3200" i="1" spc="110" dirty="0" smtClean="0">
                <a:solidFill>
                  <a:srgbClr val="323C46"/>
                </a:solidFill>
                <a:latin typeface="+mj-lt"/>
                <a:cs typeface="Calibri"/>
              </a:rPr>
              <a:t>  Налог на профессиональный  доход — это новый специальный  налоговый режим для </a:t>
            </a:r>
            <a:r>
              <a:rPr lang="ru-RU" sz="3200" i="1" spc="110" dirty="0" err="1" smtClean="0">
                <a:solidFill>
                  <a:srgbClr val="323C46"/>
                </a:solidFill>
                <a:latin typeface="+mj-lt"/>
                <a:cs typeface="Calibri"/>
              </a:rPr>
              <a:t>самозанятых</a:t>
            </a:r>
            <a:r>
              <a:rPr lang="ru-RU" sz="3200" i="1" spc="110" dirty="0" smtClean="0">
                <a:solidFill>
                  <a:srgbClr val="323C46"/>
                </a:solidFill>
                <a:latin typeface="+mj-lt"/>
                <a:cs typeface="Calibri"/>
              </a:rPr>
              <a:t> граждан, который  можно применять с 2019 года</a:t>
            </a:r>
            <a:r>
              <a:rPr lang="ru-RU" sz="3200" i="1" spc="110" dirty="0">
                <a:solidFill>
                  <a:srgbClr val="323C46"/>
                </a:solidFill>
                <a:latin typeface="+mj-lt"/>
                <a:cs typeface="Calibri"/>
              </a:rPr>
              <a:t>. </a:t>
            </a:r>
            <a:endParaRPr lang="ru-RU" sz="3200" i="1" spc="110" dirty="0" smtClean="0">
              <a:solidFill>
                <a:srgbClr val="323C46"/>
              </a:solidFill>
              <a:latin typeface="+mj-lt"/>
              <a:cs typeface="Calibri"/>
            </a:endParaRPr>
          </a:p>
          <a:p>
            <a:pPr marL="12065" marR="508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tabLst>
                <a:tab pos="356870" algn="l"/>
              </a:tabLst>
            </a:pPr>
            <a:endParaRPr lang="ru-RU" sz="3200" i="1" spc="110" dirty="0">
              <a:solidFill>
                <a:srgbClr val="323C46"/>
              </a:solidFill>
              <a:latin typeface="+mj-lt"/>
              <a:cs typeface="Calibri"/>
            </a:endParaRPr>
          </a:p>
          <a:p>
            <a:pPr marL="12065" marR="508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tabLst>
                <a:tab pos="356870" algn="l"/>
              </a:tabLst>
            </a:pPr>
            <a:r>
              <a:rPr lang="ru-RU" sz="3200" i="1" spc="110" dirty="0" smtClean="0">
                <a:solidFill>
                  <a:srgbClr val="323C46"/>
                </a:solidFill>
                <a:latin typeface="+mj-lt"/>
                <a:cs typeface="Calibri"/>
              </a:rPr>
              <a:t>В</a:t>
            </a:r>
            <a:r>
              <a:rPr lang="ru-RU" sz="3200" i="1" spc="110" dirty="0">
                <a:solidFill>
                  <a:srgbClr val="323C46"/>
                </a:solidFill>
                <a:latin typeface="+mj-lt"/>
                <a:cs typeface="Calibri"/>
              </a:rPr>
              <a:t> 2020 году налог на профессиональный доход, который также называют налогом для </a:t>
            </a:r>
            <a:r>
              <a:rPr lang="ru-RU" sz="3200" i="1" spc="110" dirty="0" err="1">
                <a:solidFill>
                  <a:srgbClr val="323C46"/>
                </a:solidFill>
                <a:latin typeface="+mj-lt"/>
                <a:cs typeface="Calibri"/>
              </a:rPr>
              <a:t>самозанятых</a:t>
            </a:r>
            <a:r>
              <a:rPr lang="ru-RU" sz="3200" i="1" spc="110" dirty="0">
                <a:solidFill>
                  <a:srgbClr val="323C46"/>
                </a:solidFill>
                <a:latin typeface="+mj-lt"/>
                <a:cs typeface="Calibri"/>
              </a:rPr>
              <a:t>, можно будет платить на территории еще 19 регионов России: в Санкт-Петербурге, Воронежской, Волгоградской, Ленинградской, Нижегородской, Новосибирской, Омской, Ростовской, Самарской, Сахалинской, Свердловской, Тюменской, Челябинской областях, Красноярском и Пермском краях, Ненецком автономном округе, Ханты-Мансийском автономном округе — Югре, Ямало-Ненецком автономном округе и Республике Башкортостан.</a:t>
            </a:r>
          </a:p>
          <a:p>
            <a:pPr fontAlgn="base"/>
            <a:r>
              <a:rPr lang="ru-RU" sz="3200" i="1" spc="110" dirty="0" smtClean="0">
                <a:solidFill>
                  <a:srgbClr val="323C46"/>
                </a:solidFill>
                <a:latin typeface="+mj-lt"/>
                <a:cs typeface="Calibri"/>
              </a:rPr>
              <a:t>А</a:t>
            </a:r>
            <a:r>
              <a:rPr lang="ru-RU" sz="3200" i="1" spc="110" dirty="0">
                <a:solidFill>
                  <a:srgbClr val="323C46"/>
                </a:solidFill>
                <a:latin typeface="+mj-lt"/>
                <a:cs typeface="Calibri"/>
              </a:rPr>
              <a:t> всего регионов, где разрешат применять такой </a:t>
            </a:r>
            <a:r>
              <a:rPr lang="ru-RU" sz="3200" i="1" spc="110" dirty="0" err="1">
                <a:solidFill>
                  <a:srgbClr val="323C46"/>
                </a:solidFill>
                <a:latin typeface="+mj-lt"/>
                <a:cs typeface="Calibri"/>
              </a:rPr>
              <a:t>спецрежим</a:t>
            </a:r>
            <a:r>
              <a:rPr lang="ru-RU" sz="3200" i="1" spc="110" dirty="0">
                <a:solidFill>
                  <a:srgbClr val="323C46"/>
                </a:solidFill>
                <a:latin typeface="+mj-lt"/>
                <a:cs typeface="Calibri"/>
              </a:rPr>
              <a:t>, станет 23 — включая Москву, Московскую и Калужскую области и Республику Татарстан, где </a:t>
            </a:r>
            <a:r>
              <a:rPr lang="ru-RU" sz="3200" i="1" spc="110" dirty="0" err="1">
                <a:solidFill>
                  <a:srgbClr val="323C46"/>
                </a:solidFill>
                <a:latin typeface="+mj-lt"/>
                <a:cs typeface="Calibri"/>
              </a:rPr>
              <a:t>спецрежим</a:t>
            </a:r>
            <a:r>
              <a:rPr lang="ru-RU" sz="3200" i="1" spc="110" dirty="0">
                <a:solidFill>
                  <a:srgbClr val="323C46"/>
                </a:solidFill>
                <a:latin typeface="+mj-lt"/>
                <a:cs typeface="Calibri"/>
              </a:rPr>
              <a:t> действует с 2019 года.</a:t>
            </a:r>
          </a:p>
          <a:p>
            <a:pPr marL="12065" marR="508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tabLst>
                <a:tab pos="356870" algn="l"/>
              </a:tabLst>
            </a:pPr>
            <a:endParaRPr lang="ru-RU" sz="3200" i="1" spc="110" dirty="0" smtClean="0">
              <a:solidFill>
                <a:srgbClr val="323C46"/>
              </a:solidFill>
              <a:latin typeface="+mj-lt"/>
              <a:cs typeface="Calibri"/>
            </a:endParaRPr>
          </a:p>
          <a:p>
            <a:pPr marL="12065" marR="508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tabLst>
                <a:tab pos="356870" algn="l"/>
              </a:tabLst>
            </a:pPr>
            <a:endParaRPr lang="ru-RU" sz="3200" i="1" spc="110" dirty="0" smtClean="0">
              <a:solidFill>
                <a:srgbClr val="323C46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26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9"/>
          <p:cNvSpPr/>
          <p:nvPr/>
        </p:nvSpPr>
        <p:spPr>
          <a:xfrm>
            <a:off x="8899417" y="2286001"/>
            <a:ext cx="7921733" cy="5645258"/>
          </a:xfrm>
          <a:prstGeom prst="rect">
            <a:avLst/>
          </a:prstGeom>
          <a:solidFill>
            <a:srgbClr val="73C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323C46"/>
                </a:solidFill>
              </a:rPr>
              <a:t>Физические лица и индивидуальные  предприниматели, которые перейдут на новый  специальный налоговый режим (</a:t>
            </a:r>
            <a:r>
              <a:rPr lang="ru-RU" sz="2800" dirty="0" err="1">
                <a:solidFill>
                  <a:srgbClr val="323C46"/>
                </a:solidFill>
              </a:rPr>
              <a:t>самозанятые</a:t>
            </a:r>
            <a:r>
              <a:rPr lang="ru-RU" sz="2800" dirty="0">
                <a:solidFill>
                  <a:srgbClr val="323C46"/>
                </a:solidFill>
              </a:rPr>
              <a:t>), смогут платить с доходов от самостоятельной деятельности  только налог по льготной ставке — 4 или 6%.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19" name="Прямоугольник 19"/>
          <p:cNvSpPr/>
          <p:nvPr/>
        </p:nvSpPr>
        <p:spPr>
          <a:xfrm>
            <a:off x="517417" y="2438401"/>
            <a:ext cx="7388333" cy="5492858"/>
          </a:xfrm>
          <a:prstGeom prst="rect">
            <a:avLst/>
          </a:prstGeom>
          <a:solidFill>
            <a:srgbClr val="73C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"/>
          <p:cNvSpPr/>
          <p:nvPr/>
        </p:nvSpPr>
        <p:spPr>
          <a:xfrm>
            <a:off x="0" y="0"/>
            <a:ext cx="17335500" cy="16002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1809750" y="-76200"/>
            <a:ext cx="1534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en-US" sz="5400" b="1" dirty="0" smtClean="0">
                <a:solidFill>
                  <a:srgbClr val="73C83C"/>
                </a:solidFill>
              </a:rPr>
              <a:t>ЧТО ТАКОЕ НАЛОГ НА </a:t>
            </a:r>
            <a:br>
              <a:rPr lang="ru-RU" altLang="en-US" sz="5400" b="1" dirty="0" smtClean="0">
                <a:solidFill>
                  <a:srgbClr val="73C83C"/>
                </a:solidFill>
              </a:rPr>
            </a:br>
            <a:r>
              <a:rPr lang="ru-RU" altLang="en-US" sz="5400" b="1" dirty="0" smtClean="0">
                <a:solidFill>
                  <a:srgbClr val="73C83C"/>
                </a:solidFill>
              </a:rPr>
              <a:t>ПРОФЕССИОНАЛЬНЫЙ  ДОХОД?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1950" y="82296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90550" y="2743200"/>
            <a:ext cx="7315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323C46"/>
                </a:solidFill>
              </a:rPr>
              <a:t>Налог на профессиональный доход — это не  дополнительный налог, а новый специальный налоговый режим для </a:t>
            </a:r>
            <a:r>
              <a:rPr lang="ru-RU" sz="2800" dirty="0" err="1" smtClean="0">
                <a:solidFill>
                  <a:srgbClr val="323C46"/>
                </a:solidFill>
              </a:rPr>
              <a:t>самозанятых</a:t>
            </a:r>
            <a:r>
              <a:rPr lang="ru-RU" sz="2800" dirty="0" smtClean="0">
                <a:solidFill>
                  <a:srgbClr val="323C46"/>
                </a:solidFill>
              </a:rPr>
              <a:t> граждан. На него  можно перейти добровольно. У тех налогоплательщиков, которые не перейдут на этот  налоговый режим, остается обязанность платить  налоги с учетом других систем налогообложения, которые они применяют в обычном порядке.</a:t>
            </a:r>
          </a:p>
        </p:txBody>
      </p:sp>
    </p:spTree>
    <p:extLst>
      <p:ext uri="{BB962C8B-B14F-4D97-AF65-F5344CB8AC3E}">
        <p14:creationId xmlns:p14="http://schemas.microsoft.com/office/powerpoint/2010/main" val="9850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"/>
          <p:cNvSpPr/>
          <p:nvPr/>
        </p:nvSpPr>
        <p:spPr>
          <a:xfrm>
            <a:off x="0" y="0"/>
            <a:ext cx="17335500" cy="16002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905750" y="538163"/>
            <a:ext cx="924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en-US" sz="5400" b="1" dirty="0" smtClean="0">
                <a:solidFill>
                  <a:srgbClr val="73C83C"/>
                </a:solidFill>
              </a:rPr>
              <a:t>ПРЕИМУЩЕСТВА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1950" y="86868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4"/>
          <p:cNvSpPr txBox="1"/>
          <p:nvPr/>
        </p:nvSpPr>
        <p:spPr>
          <a:xfrm>
            <a:off x="391977" y="2017402"/>
            <a:ext cx="11704773" cy="8553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tabLst>
                <a:tab pos="356870" algn="l"/>
              </a:tabLst>
            </a:pPr>
            <a:r>
              <a:rPr lang="ru-RU" sz="2800" b="1" spc="110" dirty="0" smtClean="0">
                <a:solidFill>
                  <a:srgbClr val="323C46"/>
                </a:solidFill>
                <a:cs typeface="Calibri"/>
              </a:rPr>
              <a:t>У данного налогового режима имеется ряд  преимуществ:</a:t>
            </a:r>
          </a:p>
          <a:p>
            <a:pPr marL="526415" marR="5080" indent="-514350"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+mj-lt"/>
              <a:buAutoNum type="arabicPeriod"/>
              <a:tabLst>
                <a:tab pos="356870" algn="l"/>
              </a:tabLst>
            </a:pPr>
            <a:r>
              <a:rPr lang="ru-RU" sz="2400" kern="1000" dirty="0" smtClean="0">
                <a:solidFill>
                  <a:srgbClr val="323C46"/>
                </a:solidFill>
                <a:cs typeface="Calibri"/>
              </a:rPr>
              <a:t>Простота регистрации (через приложение “Мой налог”, не выходя из дома)</a:t>
            </a:r>
          </a:p>
          <a:p>
            <a:pPr marL="526415" marR="5080" indent="-514350"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+mj-lt"/>
              <a:buAutoNum type="arabicPeriod"/>
              <a:tabLst>
                <a:tab pos="356870" algn="l"/>
              </a:tabLst>
            </a:pPr>
            <a:r>
              <a:rPr lang="ru-RU" sz="2400" kern="1000" dirty="0" smtClean="0">
                <a:solidFill>
                  <a:srgbClr val="323C46"/>
                </a:solidFill>
                <a:cs typeface="Calibri"/>
              </a:rPr>
              <a:t>Автоматический расчет налога через приложение.</a:t>
            </a:r>
          </a:p>
          <a:p>
            <a:pPr marL="526415" marR="5080" indent="-514350"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+mj-lt"/>
              <a:buAutoNum type="arabicPeriod"/>
              <a:tabLst>
                <a:tab pos="356870" algn="l"/>
              </a:tabLst>
            </a:pPr>
            <a:r>
              <a:rPr lang="ru-RU" sz="2400" kern="1000" dirty="0" smtClean="0">
                <a:solidFill>
                  <a:srgbClr val="323C46"/>
                </a:solidFill>
                <a:cs typeface="Calibri"/>
              </a:rPr>
              <a:t>Отсутствие налоговой отчетности (декларации и  т.д.)</a:t>
            </a:r>
          </a:p>
          <a:p>
            <a:pPr marL="526415" marR="5080" indent="-514350"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+mj-lt"/>
              <a:buAutoNum type="arabicPeriod"/>
              <a:tabLst>
                <a:tab pos="356870" algn="l"/>
              </a:tabLst>
            </a:pPr>
            <a:r>
              <a:rPr lang="ru-RU" sz="2400" kern="1000" dirty="0" smtClean="0">
                <a:solidFill>
                  <a:srgbClr val="323C46"/>
                </a:solidFill>
                <a:cs typeface="Calibri"/>
              </a:rPr>
              <a:t>Отсутствие </a:t>
            </a:r>
            <a:r>
              <a:rPr lang="ru-RU" sz="2400" kern="1000" dirty="0">
                <a:solidFill>
                  <a:srgbClr val="323C46"/>
                </a:solidFill>
                <a:cs typeface="Calibri"/>
              </a:rPr>
              <a:t>необходимости использования  бланков строгой отчетности (БСО) и онлайн-кассы</a:t>
            </a:r>
            <a:r>
              <a:rPr lang="ru-RU" sz="2400" kern="1000" dirty="0" smtClean="0">
                <a:solidFill>
                  <a:srgbClr val="323C46"/>
                </a:solidFill>
                <a:cs typeface="Calibri"/>
              </a:rPr>
              <a:t>.</a:t>
            </a:r>
          </a:p>
          <a:p>
            <a:pPr marL="526415" marR="5080" indent="-514350"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+mj-lt"/>
              <a:buAutoNum type="arabicPeriod"/>
              <a:tabLst>
                <a:tab pos="356870" algn="l"/>
              </a:tabLst>
            </a:pPr>
            <a:r>
              <a:rPr lang="ru-RU" sz="2400" kern="1000" dirty="0" smtClean="0">
                <a:solidFill>
                  <a:srgbClr val="323C46"/>
                </a:solidFill>
                <a:cs typeface="Calibri"/>
              </a:rPr>
              <a:t>Совмещение с работой по трудовому договору</a:t>
            </a:r>
          </a:p>
          <a:p>
            <a:pPr marL="526415" marR="5080" indent="-514350"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+mj-lt"/>
              <a:buAutoNum type="arabicPeriod"/>
              <a:tabLst>
                <a:tab pos="356870" algn="l"/>
              </a:tabLst>
            </a:pPr>
            <a:r>
              <a:rPr lang="ru-RU" sz="2400" kern="1000" dirty="0" smtClean="0">
                <a:solidFill>
                  <a:srgbClr val="323C46"/>
                </a:solidFill>
                <a:cs typeface="Calibri"/>
              </a:rPr>
              <a:t>Возможность официально подтвердить свои  доходы (например, для целей кредитования).  Легальный статус - это Ваша репутация</a:t>
            </a:r>
          </a:p>
          <a:p>
            <a:pPr marL="526415" marR="5080" indent="-514350"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+mj-lt"/>
              <a:buAutoNum type="arabicPeriod"/>
              <a:tabLst>
                <a:tab pos="356870" algn="l"/>
              </a:tabLst>
            </a:pPr>
            <a:r>
              <a:rPr lang="ru-RU" sz="2400" kern="1000" dirty="0" smtClean="0">
                <a:solidFill>
                  <a:srgbClr val="323C46"/>
                </a:solidFill>
                <a:cs typeface="Calibri"/>
              </a:rPr>
              <a:t>Низкая налоговая ставка, всего 6%  </a:t>
            </a:r>
            <a:r>
              <a:rPr lang="en-US" sz="2400" kern="1000" dirty="0" smtClean="0">
                <a:solidFill>
                  <a:srgbClr val="323C46"/>
                </a:solidFill>
                <a:cs typeface="Calibri"/>
              </a:rPr>
              <a:t>&gt;&gt;&gt; </a:t>
            </a:r>
            <a:r>
              <a:rPr lang="ru-RU" sz="2400" kern="1000" dirty="0" smtClean="0">
                <a:solidFill>
                  <a:srgbClr val="323C46"/>
                </a:solidFill>
                <a:cs typeface="Calibri"/>
              </a:rPr>
              <a:t>ПРИМЕР </a:t>
            </a:r>
            <a:endParaRPr lang="en-US" sz="2400" kern="1000" dirty="0" smtClean="0">
              <a:solidFill>
                <a:srgbClr val="323C46"/>
              </a:solidFill>
              <a:cs typeface="Calibri"/>
            </a:endParaRPr>
          </a:p>
          <a:p>
            <a:pPr marL="526415" marR="5080" indent="-514350"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+mj-lt"/>
              <a:buAutoNum type="arabicPeriod"/>
              <a:tabLst>
                <a:tab pos="356870" algn="l"/>
              </a:tabLst>
            </a:pPr>
            <a:r>
              <a:rPr lang="ru-RU" sz="2400" kern="1000" dirty="0" smtClean="0">
                <a:solidFill>
                  <a:srgbClr val="323C46"/>
                </a:solidFill>
                <a:cs typeface="Calibri"/>
              </a:rPr>
              <a:t>8. "Скидка" на налог 10000 ₽ (Налоговый вычет в размере 10 000 ₽, который позволяет уменьшить  налоговую ставку до </a:t>
            </a:r>
            <a:r>
              <a:rPr lang="ru-RU" sz="2400" b="1" kern="1000" dirty="0" smtClean="0">
                <a:solidFill>
                  <a:srgbClr val="73C83C"/>
                </a:solidFill>
                <a:cs typeface="Calibri"/>
              </a:rPr>
              <a:t>4%</a:t>
            </a:r>
            <a:r>
              <a:rPr lang="ru-RU" sz="2400" b="1" kern="1000" dirty="0" smtClean="0">
                <a:solidFill>
                  <a:srgbClr val="323C46"/>
                </a:solidFill>
                <a:cs typeface="Calibri"/>
              </a:rPr>
              <a:t>, </a:t>
            </a:r>
            <a:r>
              <a:rPr lang="ru-RU" sz="2400" kern="1000" dirty="0" smtClean="0">
                <a:solidFill>
                  <a:srgbClr val="323C46"/>
                </a:solidFill>
                <a:cs typeface="Calibri"/>
              </a:rPr>
              <a:t>т.е. в первое время будет </a:t>
            </a:r>
            <a:r>
              <a:rPr lang="ru-RU" sz="2400" b="1" kern="1000" dirty="0" smtClean="0">
                <a:solidFill>
                  <a:srgbClr val="73C83C"/>
                </a:solidFill>
                <a:cs typeface="Calibri"/>
              </a:rPr>
              <a:t>2400 ₽ </a:t>
            </a:r>
            <a:r>
              <a:rPr lang="ru-RU" sz="2400" kern="1000" dirty="0" smtClean="0">
                <a:solidFill>
                  <a:srgbClr val="323C46"/>
                </a:solidFill>
                <a:cs typeface="Calibri"/>
              </a:rPr>
              <a:t>за водителя)</a:t>
            </a:r>
            <a:r>
              <a:rPr lang="en-US" sz="2400" kern="1000" dirty="0" smtClean="0">
                <a:solidFill>
                  <a:srgbClr val="323C46"/>
                </a:solidFill>
                <a:cs typeface="Calibri"/>
              </a:rPr>
              <a:t> </a:t>
            </a:r>
            <a:r>
              <a:rPr lang="ru-RU" sz="2400" kern="1000" dirty="0" smtClean="0">
                <a:solidFill>
                  <a:srgbClr val="323C46"/>
                </a:solidFill>
                <a:cs typeface="Calibri"/>
              </a:rPr>
              <a:t>в примере с заработком 70 000 ₽ налог составит </a:t>
            </a:r>
            <a:r>
              <a:rPr lang="ru-RU" sz="2400" b="1" kern="1000" dirty="0" smtClean="0">
                <a:solidFill>
                  <a:srgbClr val="73C83C"/>
                </a:solidFill>
                <a:cs typeface="Calibri"/>
              </a:rPr>
              <a:t>2800 ₽</a:t>
            </a:r>
            <a:r>
              <a:rPr lang="ru-RU" sz="2400" kern="1000" dirty="0" smtClean="0">
                <a:solidFill>
                  <a:srgbClr val="73C83C"/>
                </a:solidFill>
                <a:cs typeface="Calibri"/>
              </a:rPr>
              <a:t> </a:t>
            </a:r>
            <a:r>
              <a:rPr lang="ru-RU" sz="2400" kern="1000" dirty="0" smtClean="0">
                <a:solidFill>
                  <a:srgbClr val="323C46"/>
                </a:solidFill>
                <a:cs typeface="Calibri"/>
              </a:rPr>
              <a:t>(1400 ₽ вычитается со “скидки”)</a:t>
            </a:r>
            <a:r>
              <a:rPr lang="en-US" sz="2400" kern="1000" dirty="0" smtClean="0">
                <a:solidFill>
                  <a:srgbClr val="323C46"/>
                </a:solidFill>
                <a:cs typeface="Calibri"/>
              </a:rPr>
              <a:t>. </a:t>
            </a:r>
            <a:r>
              <a:rPr lang="ru-RU" sz="2400" kern="1000" dirty="0" smtClean="0">
                <a:solidFill>
                  <a:srgbClr val="323C46"/>
                </a:solidFill>
                <a:cs typeface="Calibri"/>
              </a:rPr>
              <a:t>С учетом скидки, первое время заработок составляет </a:t>
            </a:r>
            <a:r>
              <a:rPr lang="ru-RU" sz="2400" b="1" kern="1000" dirty="0" smtClean="0">
                <a:solidFill>
                  <a:srgbClr val="73C83C"/>
                </a:solidFill>
                <a:cs typeface="Calibri"/>
              </a:rPr>
              <a:t>67 200 ₽</a:t>
            </a:r>
            <a:r>
              <a:rPr lang="ru-RU" sz="2400" kern="1000" dirty="0" smtClean="0">
                <a:solidFill>
                  <a:srgbClr val="323C46"/>
                </a:solidFill>
                <a:cs typeface="Calibri"/>
              </a:rPr>
              <a:t>!</a:t>
            </a:r>
          </a:p>
          <a:p>
            <a:pPr marL="526415" marR="5080" indent="-514350"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+mj-lt"/>
              <a:buAutoNum type="arabicPeriod"/>
              <a:tabLst>
                <a:tab pos="356870" algn="l"/>
              </a:tabLst>
            </a:pPr>
            <a:endParaRPr lang="en-US" sz="2400" dirty="0" smtClean="0">
              <a:solidFill>
                <a:srgbClr val="323C46"/>
              </a:solidFill>
              <a:cs typeface="Calibri"/>
            </a:endParaRPr>
          </a:p>
          <a:p>
            <a:pPr marL="526415" marR="5080" indent="-514350"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+mj-lt"/>
              <a:buAutoNum type="arabicPeriod"/>
              <a:tabLst>
                <a:tab pos="356870" algn="l"/>
              </a:tabLst>
            </a:pPr>
            <a:endParaRPr lang="ru-RU" sz="2400" dirty="0" smtClean="0">
              <a:solidFill>
                <a:srgbClr val="323C46"/>
              </a:solidFill>
              <a:cs typeface="Calibri"/>
            </a:endParaRPr>
          </a:p>
          <a:p>
            <a:pPr marL="526415" marR="5080" indent="-51435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+mj-lt"/>
              <a:buAutoNum type="arabicPeriod"/>
              <a:tabLst>
                <a:tab pos="356870" algn="l"/>
              </a:tabLst>
            </a:pPr>
            <a:endParaRPr lang="ru-RU" sz="2800" spc="110" dirty="0" smtClean="0">
              <a:solidFill>
                <a:srgbClr val="323C46"/>
              </a:solidFill>
              <a:cs typeface="Calibri"/>
            </a:endParaRPr>
          </a:p>
          <a:p>
            <a:pPr marL="12065" marR="508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tabLst>
                <a:tab pos="356870" algn="l"/>
              </a:tabLst>
            </a:pPr>
            <a:endParaRPr lang="ru-RU" sz="3200" spc="110" dirty="0" smtClean="0">
              <a:solidFill>
                <a:srgbClr val="323C46"/>
              </a:solidFill>
              <a:cs typeface="Calibri"/>
            </a:endParaRPr>
          </a:p>
        </p:txBody>
      </p:sp>
      <p:sp>
        <p:nvSpPr>
          <p:cNvPr id="17" name="object 4"/>
          <p:cNvSpPr txBox="1"/>
          <p:nvPr/>
        </p:nvSpPr>
        <p:spPr>
          <a:xfrm>
            <a:off x="12249150" y="2069539"/>
            <a:ext cx="4724400" cy="1985800"/>
          </a:xfrm>
          <a:prstGeom prst="rect">
            <a:avLst/>
          </a:prstGeom>
          <a:ln w="9144">
            <a:solidFill>
              <a:srgbClr val="73C83C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0170">
              <a:lnSpc>
                <a:spcPct val="100000"/>
              </a:lnSpc>
            </a:pPr>
            <a:r>
              <a:rPr spc="100" dirty="0" err="1" smtClean="0">
                <a:solidFill>
                  <a:srgbClr val="323C46"/>
                </a:solidFill>
                <a:latin typeface="Calibri"/>
                <a:cs typeface="Calibri"/>
              </a:rPr>
              <a:t>Вы</a:t>
            </a:r>
            <a:r>
              <a:rPr spc="-110" dirty="0" smtClean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pc="135" dirty="0">
                <a:solidFill>
                  <a:srgbClr val="323C46"/>
                </a:solidFill>
                <a:latin typeface="Calibri"/>
                <a:cs typeface="Calibri"/>
              </a:rPr>
              <a:t>зарабатываете</a:t>
            </a:r>
            <a:r>
              <a:rPr spc="-60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pc="140" dirty="0">
                <a:solidFill>
                  <a:srgbClr val="BD6900"/>
                </a:solidFill>
                <a:latin typeface="Calibri"/>
                <a:cs typeface="Calibri"/>
              </a:rPr>
              <a:t>70</a:t>
            </a:r>
            <a:r>
              <a:rPr spc="-90" dirty="0">
                <a:solidFill>
                  <a:srgbClr val="BD6900"/>
                </a:solidFill>
                <a:latin typeface="Calibri"/>
                <a:cs typeface="Calibri"/>
              </a:rPr>
              <a:t> </a:t>
            </a:r>
            <a:r>
              <a:rPr spc="140" dirty="0">
                <a:solidFill>
                  <a:srgbClr val="BD6900"/>
                </a:solidFill>
                <a:latin typeface="Calibri"/>
                <a:cs typeface="Calibri"/>
              </a:rPr>
              <a:t>000</a:t>
            </a:r>
            <a:r>
              <a:rPr spc="-110" dirty="0">
                <a:solidFill>
                  <a:srgbClr val="BD6900"/>
                </a:solidFill>
                <a:latin typeface="Calibri"/>
                <a:cs typeface="Calibri"/>
              </a:rPr>
              <a:t> </a:t>
            </a:r>
            <a:r>
              <a:rPr spc="85" dirty="0">
                <a:solidFill>
                  <a:srgbClr val="BD6900"/>
                </a:solidFill>
                <a:latin typeface="Calibri"/>
                <a:cs typeface="Calibri"/>
              </a:rPr>
              <a:t>₽</a:t>
            </a:r>
            <a:r>
              <a:rPr spc="85" dirty="0">
                <a:solidFill>
                  <a:srgbClr val="323C46"/>
                </a:solidFill>
                <a:latin typeface="Calibri"/>
                <a:cs typeface="Calibri"/>
              </a:rPr>
              <a:t>/мес.</a:t>
            </a:r>
            <a:endParaRPr dirty="0">
              <a:solidFill>
                <a:srgbClr val="323C46"/>
              </a:solidFill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10"/>
              </a:spcBef>
            </a:pPr>
            <a:r>
              <a:rPr spc="245" dirty="0">
                <a:solidFill>
                  <a:srgbClr val="323C46"/>
                </a:solidFill>
                <a:latin typeface="Calibri"/>
                <a:cs typeface="Calibri"/>
              </a:rPr>
              <a:t>НДФЛ</a:t>
            </a:r>
            <a:r>
              <a:rPr spc="-105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pc="155" dirty="0">
                <a:solidFill>
                  <a:srgbClr val="323C46"/>
                </a:solidFill>
                <a:latin typeface="Calibri"/>
                <a:cs typeface="Calibri"/>
              </a:rPr>
              <a:t>=</a:t>
            </a:r>
            <a:r>
              <a:rPr spc="-80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pc="140" dirty="0">
                <a:solidFill>
                  <a:srgbClr val="FF0000"/>
                </a:solidFill>
                <a:latin typeface="Calibri"/>
                <a:cs typeface="Calibri"/>
              </a:rPr>
              <a:t>9100</a:t>
            </a:r>
            <a:r>
              <a:rPr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135" dirty="0">
                <a:solidFill>
                  <a:srgbClr val="FF0000"/>
                </a:solidFill>
                <a:latin typeface="Calibri"/>
                <a:cs typeface="Calibri"/>
              </a:rPr>
              <a:t>₽</a:t>
            </a:r>
            <a:r>
              <a:rPr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15" dirty="0">
                <a:latin typeface="Calibri"/>
                <a:cs typeface="Calibri"/>
              </a:rPr>
              <a:t>(</a:t>
            </a:r>
            <a:r>
              <a:rPr spc="15" dirty="0">
                <a:solidFill>
                  <a:srgbClr val="323C46"/>
                </a:solidFill>
                <a:latin typeface="Calibri"/>
                <a:cs typeface="Calibri"/>
              </a:rPr>
              <a:t>13%)</a:t>
            </a:r>
            <a:endParaRPr dirty="0">
              <a:solidFill>
                <a:srgbClr val="323C46"/>
              </a:solidFill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pc="170" dirty="0">
                <a:solidFill>
                  <a:srgbClr val="323C46"/>
                </a:solidFill>
                <a:latin typeface="Calibri"/>
                <a:cs typeface="Calibri"/>
              </a:rPr>
              <a:t>Налог</a:t>
            </a:r>
            <a:r>
              <a:rPr spc="-80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pc="135" dirty="0">
                <a:solidFill>
                  <a:srgbClr val="323C46"/>
                </a:solidFill>
                <a:latin typeface="Calibri"/>
                <a:cs typeface="Calibri"/>
              </a:rPr>
              <a:t>самозанятого</a:t>
            </a:r>
            <a:r>
              <a:rPr spc="-55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pc="155" dirty="0">
                <a:solidFill>
                  <a:srgbClr val="323C46"/>
                </a:solidFill>
                <a:latin typeface="Calibri"/>
                <a:cs typeface="Calibri"/>
              </a:rPr>
              <a:t>всего</a:t>
            </a:r>
            <a:r>
              <a:rPr spc="-70" dirty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pc="140" dirty="0">
                <a:solidFill>
                  <a:srgbClr val="00AF50"/>
                </a:solidFill>
                <a:latin typeface="Calibri"/>
                <a:cs typeface="Calibri"/>
              </a:rPr>
              <a:t>4200</a:t>
            </a:r>
            <a:r>
              <a:rPr spc="-1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pc="20" dirty="0" smtClean="0">
                <a:solidFill>
                  <a:srgbClr val="00AF50"/>
                </a:solidFill>
                <a:latin typeface="Calibri"/>
                <a:cs typeface="Calibri"/>
              </a:rPr>
              <a:t>₽</a:t>
            </a:r>
            <a:r>
              <a:rPr lang="en-US" spc="20" dirty="0" smtClean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pc="20" dirty="0" smtClean="0">
                <a:solidFill>
                  <a:srgbClr val="323C46"/>
                </a:solidFill>
                <a:latin typeface="Calibri"/>
                <a:cs typeface="Calibri"/>
              </a:rPr>
              <a:t>(</a:t>
            </a:r>
            <a:r>
              <a:rPr lang="en-US" spc="20" dirty="0" smtClean="0">
                <a:solidFill>
                  <a:srgbClr val="323C46"/>
                </a:solidFill>
                <a:latin typeface="Calibri"/>
                <a:cs typeface="Calibri"/>
              </a:rPr>
              <a:t> </a:t>
            </a:r>
            <a:r>
              <a:rPr spc="20" dirty="0" smtClean="0">
                <a:solidFill>
                  <a:srgbClr val="323C46"/>
                </a:solidFill>
                <a:latin typeface="Calibri"/>
                <a:cs typeface="Calibri"/>
              </a:rPr>
              <a:t>6%)</a:t>
            </a:r>
            <a:endParaRPr lang="en-US" spc="20" dirty="0" smtClean="0">
              <a:solidFill>
                <a:srgbClr val="323C46"/>
              </a:solidFill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15"/>
              </a:spcBef>
            </a:pPr>
            <a:endParaRPr lang="en-US" spc="20" dirty="0">
              <a:solidFill>
                <a:srgbClr val="323C46"/>
              </a:solidFill>
              <a:latin typeface="Calibri"/>
              <a:cs typeface="Calibri"/>
            </a:endParaRPr>
          </a:p>
          <a:p>
            <a:pPr marL="90170">
              <a:spcBef>
                <a:spcPts val="15"/>
              </a:spcBef>
            </a:pPr>
            <a:r>
              <a:rPr lang="ru-RU" spc="165" dirty="0">
                <a:solidFill>
                  <a:srgbClr val="323C46"/>
                </a:solidFill>
                <a:cs typeface="Calibri"/>
              </a:rPr>
              <a:t>Заработок</a:t>
            </a:r>
            <a:r>
              <a:rPr lang="ru-RU" spc="390" dirty="0">
                <a:solidFill>
                  <a:srgbClr val="323C46"/>
                </a:solidFill>
                <a:cs typeface="Calibri"/>
              </a:rPr>
              <a:t> </a:t>
            </a:r>
            <a:r>
              <a:rPr lang="ru-RU" spc="135" dirty="0">
                <a:solidFill>
                  <a:srgbClr val="323C46"/>
                </a:solidFill>
                <a:cs typeface="Calibri"/>
              </a:rPr>
              <a:t>чистыми</a:t>
            </a:r>
            <a:r>
              <a:rPr lang="ru-RU" spc="-100" dirty="0">
                <a:solidFill>
                  <a:srgbClr val="323C46"/>
                </a:solidFill>
                <a:cs typeface="Calibri"/>
              </a:rPr>
              <a:t> </a:t>
            </a:r>
            <a:r>
              <a:rPr lang="ru-RU" spc="120" dirty="0">
                <a:solidFill>
                  <a:srgbClr val="323C46"/>
                </a:solidFill>
                <a:cs typeface="Calibri"/>
              </a:rPr>
              <a:t>на</a:t>
            </a:r>
            <a:r>
              <a:rPr lang="ru-RU" spc="-80" dirty="0">
                <a:solidFill>
                  <a:srgbClr val="323C46"/>
                </a:solidFill>
                <a:cs typeface="Calibri"/>
              </a:rPr>
              <a:t> </a:t>
            </a:r>
            <a:r>
              <a:rPr lang="ru-RU" spc="155" dirty="0">
                <a:solidFill>
                  <a:srgbClr val="323C46"/>
                </a:solidFill>
                <a:cs typeface="Calibri"/>
              </a:rPr>
              <a:t>руки</a:t>
            </a:r>
            <a:r>
              <a:rPr lang="ru-RU" spc="-120" dirty="0">
                <a:solidFill>
                  <a:srgbClr val="323C46"/>
                </a:solidFill>
                <a:cs typeface="Calibri"/>
              </a:rPr>
              <a:t> </a:t>
            </a:r>
            <a:r>
              <a:rPr lang="ru-RU" spc="105" dirty="0">
                <a:solidFill>
                  <a:srgbClr val="323C46"/>
                </a:solidFill>
                <a:cs typeface="Calibri"/>
              </a:rPr>
              <a:t>в</a:t>
            </a:r>
            <a:r>
              <a:rPr lang="ru-RU" spc="-80" dirty="0">
                <a:solidFill>
                  <a:srgbClr val="323C46"/>
                </a:solidFill>
                <a:cs typeface="Calibri"/>
              </a:rPr>
              <a:t> </a:t>
            </a:r>
            <a:r>
              <a:rPr lang="ru-RU" spc="165" dirty="0">
                <a:solidFill>
                  <a:srgbClr val="323C46"/>
                </a:solidFill>
                <a:cs typeface="Calibri"/>
              </a:rPr>
              <a:t>статусе  </a:t>
            </a:r>
            <a:r>
              <a:rPr lang="ru-RU" spc="130" dirty="0" err="1">
                <a:solidFill>
                  <a:srgbClr val="323C46"/>
                </a:solidFill>
                <a:cs typeface="Calibri"/>
              </a:rPr>
              <a:t>самозанятого</a:t>
            </a:r>
            <a:r>
              <a:rPr lang="ru-RU" spc="130" dirty="0">
                <a:solidFill>
                  <a:srgbClr val="323C46"/>
                </a:solidFill>
                <a:cs typeface="Calibri"/>
              </a:rPr>
              <a:t>:</a:t>
            </a:r>
            <a:r>
              <a:rPr lang="ru-RU" spc="-55" dirty="0">
                <a:solidFill>
                  <a:srgbClr val="323C46"/>
                </a:solidFill>
                <a:cs typeface="Calibri"/>
              </a:rPr>
              <a:t> </a:t>
            </a:r>
            <a:r>
              <a:rPr lang="ru-RU" spc="140" dirty="0">
                <a:solidFill>
                  <a:srgbClr val="00AF50"/>
                </a:solidFill>
                <a:cs typeface="Calibri"/>
              </a:rPr>
              <a:t>65</a:t>
            </a:r>
            <a:r>
              <a:rPr lang="ru-RU" spc="-110" dirty="0">
                <a:solidFill>
                  <a:srgbClr val="00AF50"/>
                </a:solidFill>
                <a:cs typeface="Calibri"/>
              </a:rPr>
              <a:t> </a:t>
            </a:r>
            <a:r>
              <a:rPr lang="ru-RU" spc="140" dirty="0">
                <a:solidFill>
                  <a:srgbClr val="00AF50"/>
                </a:solidFill>
                <a:cs typeface="Calibri"/>
              </a:rPr>
              <a:t>800 </a:t>
            </a:r>
            <a:r>
              <a:rPr lang="ru-RU" spc="5" dirty="0">
                <a:solidFill>
                  <a:srgbClr val="00AF50"/>
                </a:solidFill>
                <a:cs typeface="Calibri"/>
              </a:rPr>
              <a:t>₽</a:t>
            </a:r>
            <a:r>
              <a:rPr lang="ru-RU" spc="5" dirty="0" smtClean="0">
                <a:cs typeface="Calibri"/>
              </a:rPr>
              <a:t>!</a:t>
            </a:r>
            <a:endParaRPr dirty="0">
              <a:solidFill>
                <a:srgbClr val="323C46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dirty="0">
              <a:latin typeface="Calibri"/>
              <a:cs typeface="Calibri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448550" y="4420014"/>
            <a:ext cx="5081587" cy="2209386"/>
            <a:chOff x="7448550" y="4724400"/>
            <a:chExt cx="5257800" cy="22860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7448550" y="7010400"/>
              <a:ext cx="4114800" cy="0"/>
            </a:xfrm>
            <a:prstGeom prst="line">
              <a:avLst/>
            </a:prstGeom>
            <a:ln>
              <a:solidFill>
                <a:srgbClr val="73C8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1563350" y="4724400"/>
              <a:ext cx="1143000" cy="2286000"/>
            </a:xfrm>
            <a:prstGeom prst="straightConnector1">
              <a:avLst/>
            </a:prstGeom>
            <a:ln>
              <a:solidFill>
                <a:srgbClr val="73C83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23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"/>
          <p:cNvSpPr/>
          <p:nvPr/>
        </p:nvSpPr>
        <p:spPr>
          <a:xfrm>
            <a:off x="0" y="0"/>
            <a:ext cx="17335500" cy="16002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905750" y="538163"/>
            <a:ext cx="924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en-US" sz="5400" b="1" dirty="0" smtClean="0">
                <a:solidFill>
                  <a:srgbClr val="73C83C"/>
                </a:solidFill>
              </a:rPr>
              <a:t>КАК СТАТЬ САМОЗАНЯТЫМ?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1950" y="82296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4"/>
          <p:cNvSpPr txBox="1"/>
          <p:nvPr/>
        </p:nvSpPr>
        <p:spPr>
          <a:xfrm>
            <a:off x="391977" y="2017402"/>
            <a:ext cx="16762547" cy="5706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tabLst>
                <a:tab pos="356870" algn="l"/>
              </a:tabLst>
            </a:pPr>
            <a:r>
              <a:rPr lang="ru-RU" sz="2800" b="1" spc="110" dirty="0" smtClean="0">
                <a:solidFill>
                  <a:srgbClr val="323C46"/>
                </a:solidFill>
                <a:latin typeface="+mj-lt"/>
                <a:cs typeface="Calibri"/>
              </a:rPr>
              <a:t>Регистрация осуществляется одним из следующих способов:</a:t>
            </a:r>
          </a:p>
          <a:p>
            <a:pPr marL="526415" marR="5080" indent="-51435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AutoNum type="arabicParenR"/>
              <a:tabLst>
                <a:tab pos="356870" algn="l"/>
              </a:tabLst>
            </a:pPr>
            <a:r>
              <a:rPr lang="ru-RU" sz="2800" spc="110" dirty="0" smtClean="0">
                <a:solidFill>
                  <a:srgbClr val="323C46"/>
                </a:solidFill>
                <a:latin typeface="+mj-lt"/>
                <a:cs typeface="Calibri"/>
              </a:rPr>
              <a:t>через мобильное приложение ФНС России «Мой налог», которое можно скачать</a:t>
            </a:r>
            <a:r>
              <a:rPr lang="en-US" sz="2800" spc="110" dirty="0" smtClean="0">
                <a:solidFill>
                  <a:srgbClr val="323C46"/>
                </a:solidFill>
                <a:latin typeface="+mj-lt"/>
                <a:cs typeface="Calibri"/>
              </a:rPr>
              <a:t> </a:t>
            </a:r>
            <a:r>
              <a:rPr lang="ru-RU" sz="2800" spc="110" dirty="0" smtClean="0">
                <a:solidFill>
                  <a:srgbClr val="323C46"/>
                </a:solidFill>
                <a:latin typeface="+mj-lt"/>
                <a:cs typeface="Calibri"/>
              </a:rPr>
              <a:t>в </a:t>
            </a:r>
            <a:r>
              <a:rPr lang="ru-RU" sz="2800" spc="110" dirty="0" err="1" smtClean="0">
                <a:solidFill>
                  <a:srgbClr val="323C46"/>
                </a:solidFill>
                <a:latin typeface="+mj-lt"/>
                <a:cs typeface="Calibri"/>
              </a:rPr>
              <a:t>Google</a:t>
            </a:r>
            <a:r>
              <a:rPr lang="ru-RU" sz="2800" spc="110" dirty="0" smtClean="0">
                <a:solidFill>
                  <a:srgbClr val="323C46"/>
                </a:solidFill>
                <a:latin typeface="+mj-lt"/>
                <a:cs typeface="Calibri"/>
              </a:rPr>
              <a:t> </a:t>
            </a:r>
            <a:r>
              <a:rPr lang="ru-RU" sz="2800" spc="110" dirty="0" err="1" smtClean="0">
                <a:solidFill>
                  <a:srgbClr val="323C46"/>
                </a:solidFill>
                <a:latin typeface="+mj-lt"/>
                <a:cs typeface="Calibri"/>
              </a:rPr>
              <a:t>Play</a:t>
            </a:r>
            <a:r>
              <a:rPr lang="ru-RU" sz="2800" spc="110" dirty="0" smtClean="0">
                <a:solidFill>
                  <a:srgbClr val="323C46"/>
                </a:solidFill>
                <a:latin typeface="+mj-lt"/>
                <a:cs typeface="Calibri"/>
              </a:rPr>
              <a:t> или </a:t>
            </a:r>
            <a:r>
              <a:rPr lang="ru-RU" sz="2800" spc="110" dirty="0" err="1" smtClean="0">
                <a:solidFill>
                  <a:srgbClr val="323C46"/>
                </a:solidFill>
                <a:latin typeface="+mj-lt"/>
                <a:cs typeface="Calibri"/>
              </a:rPr>
              <a:t>AppStore</a:t>
            </a:r>
            <a:r>
              <a:rPr lang="ru-RU" sz="2800" spc="110" dirty="0" smtClean="0">
                <a:solidFill>
                  <a:srgbClr val="323C46"/>
                </a:solidFill>
                <a:latin typeface="+mj-lt"/>
                <a:cs typeface="Calibri"/>
              </a:rPr>
              <a:t>.</a:t>
            </a:r>
          </a:p>
          <a:p>
            <a:pPr marL="12065" marR="508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tabLst>
                <a:tab pos="356870" algn="l"/>
              </a:tabLst>
            </a:pPr>
            <a:r>
              <a:rPr lang="ru-RU" sz="2800" b="1" spc="110" dirty="0" smtClean="0">
                <a:solidFill>
                  <a:srgbClr val="323C46"/>
                </a:solidFill>
                <a:latin typeface="+mj-lt"/>
                <a:cs typeface="Calibri"/>
              </a:rPr>
              <a:t>«Мой налог» </a:t>
            </a:r>
            <a:r>
              <a:rPr lang="ru-RU" sz="2800" spc="110" dirty="0" smtClean="0">
                <a:solidFill>
                  <a:srgbClr val="323C46"/>
                </a:solidFill>
                <a:latin typeface="+mj-lt"/>
                <a:cs typeface="Calibri"/>
              </a:rPr>
              <a:t>— это официальное приложение ФНС России для плательщиков  налога на профессиональный доход. Оно помогает зарегистрироваться и работать  на льготном спец.</a:t>
            </a:r>
            <a:r>
              <a:rPr lang="en-US" sz="2800" spc="110" dirty="0" smtClean="0">
                <a:solidFill>
                  <a:srgbClr val="323C46"/>
                </a:solidFill>
                <a:latin typeface="+mj-lt"/>
                <a:cs typeface="Calibri"/>
              </a:rPr>
              <a:t/>
            </a:r>
            <a:br>
              <a:rPr lang="en-US" sz="2800" spc="110" dirty="0" smtClean="0">
                <a:solidFill>
                  <a:srgbClr val="323C46"/>
                </a:solidFill>
                <a:latin typeface="+mj-lt"/>
                <a:cs typeface="Calibri"/>
              </a:rPr>
            </a:br>
            <a:r>
              <a:rPr lang="ru-RU" sz="2800" spc="110" dirty="0" smtClean="0">
                <a:solidFill>
                  <a:srgbClr val="323C46"/>
                </a:solidFill>
                <a:latin typeface="+mj-lt"/>
                <a:cs typeface="Calibri"/>
              </a:rPr>
              <a:t>режиме, который еще называют налогом для </a:t>
            </a:r>
            <a:r>
              <a:rPr lang="ru-RU" sz="2800" spc="110" dirty="0" err="1" smtClean="0">
                <a:solidFill>
                  <a:srgbClr val="323C46"/>
                </a:solidFill>
                <a:latin typeface="+mj-lt"/>
                <a:cs typeface="Calibri"/>
              </a:rPr>
              <a:t>самозанятых</a:t>
            </a:r>
            <a:r>
              <a:rPr lang="ru-RU" sz="2800" spc="110" dirty="0" smtClean="0">
                <a:solidFill>
                  <a:srgbClr val="323C46"/>
                </a:solidFill>
                <a:latin typeface="+mj-lt"/>
                <a:cs typeface="Calibri"/>
              </a:rPr>
              <a:t>.</a:t>
            </a:r>
            <a:r>
              <a:rPr lang="en-US" sz="2800" spc="110" dirty="0" smtClean="0">
                <a:solidFill>
                  <a:srgbClr val="323C46"/>
                </a:solidFill>
                <a:latin typeface="+mj-lt"/>
                <a:cs typeface="Calibri"/>
              </a:rPr>
              <a:t/>
            </a:r>
            <a:br>
              <a:rPr lang="en-US" sz="2800" spc="110" dirty="0" smtClean="0">
                <a:solidFill>
                  <a:srgbClr val="323C46"/>
                </a:solidFill>
                <a:latin typeface="+mj-lt"/>
                <a:cs typeface="Calibri"/>
              </a:rPr>
            </a:br>
            <a:endParaRPr lang="ru-RU" sz="2800" spc="110" dirty="0" smtClean="0">
              <a:solidFill>
                <a:srgbClr val="323C46"/>
              </a:solidFill>
              <a:latin typeface="+mj-lt"/>
              <a:cs typeface="Calibri"/>
            </a:endParaRPr>
          </a:p>
          <a:p>
            <a:pPr marL="469265" marR="5080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Wingdings" panose="05000000000000000000" pitchFamily="2" charset="2"/>
              <a:buChar char="ü"/>
              <a:tabLst>
                <a:tab pos="356870" algn="l"/>
              </a:tabLst>
            </a:pPr>
            <a:r>
              <a:rPr lang="ru-RU" sz="2800" spc="110" dirty="0" smtClean="0">
                <a:solidFill>
                  <a:srgbClr val="323C46"/>
                </a:solidFill>
                <a:latin typeface="+mj-lt"/>
                <a:cs typeface="Calibri"/>
              </a:rPr>
              <a:t>Можно зарегистрироваться с телефона</a:t>
            </a:r>
          </a:p>
          <a:p>
            <a:pPr marL="469265" marR="5080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Wingdings" panose="05000000000000000000" pitchFamily="2" charset="2"/>
              <a:buChar char="ü"/>
              <a:tabLst>
                <a:tab pos="356870" algn="l"/>
              </a:tabLst>
            </a:pPr>
            <a:r>
              <a:rPr lang="ru-RU" sz="2800" spc="110" dirty="0" smtClean="0">
                <a:solidFill>
                  <a:srgbClr val="323C46"/>
                </a:solidFill>
                <a:latin typeface="+mj-lt"/>
                <a:cs typeface="Calibri"/>
              </a:rPr>
              <a:t>Легко сформировать и отправить клиенту чек</a:t>
            </a:r>
          </a:p>
          <a:p>
            <a:pPr marL="469265" marR="5080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Wingdings" panose="05000000000000000000" pitchFamily="2" charset="2"/>
              <a:buChar char="ü"/>
              <a:tabLst>
                <a:tab pos="356870" algn="l"/>
              </a:tabLst>
            </a:pPr>
            <a:r>
              <a:rPr lang="ru-RU" sz="2800" spc="110" dirty="0" smtClean="0">
                <a:solidFill>
                  <a:srgbClr val="323C46"/>
                </a:solidFill>
                <a:latin typeface="+mj-lt"/>
                <a:cs typeface="Calibri"/>
              </a:rPr>
              <a:t>Удобно следить за начислением налогов</a:t>
            </a:r>
          </a:p>
          <a:p>
            <a:pPr marL="469265" marR="5080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Wingdings" panose="05000000000000000000" pitchFamily="2" charset="2"/>
              <a:buChar char="ü"/>
              <a:tabLst>
                <a:tab pos="356870" algn="l"/>
              </a:tabLst>
            </a:pPr>
            <a:r>
              <a:rPr lang="ru-RU" sz="2800" spc="110" dirty="0" smtClean="0">
                <a:solidFill>
                  <a:srgbClr val="323C46"/>
                </a:solidFill>
                <a:latin typeface="+mj-lt"/>
                <a:cs typeface="Calibri"/>
              </a:rPr>
              <a:t>Приходят уведомления о сроках уплаты</a:t>
            </a:r>
          </a:p>
          <a:p>
            <a:pPr marL="469265" marR="5080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Wingdings" panose="05000000000000000000" pitchFamily="2" charset="2"/>
              <a:buChar char="ü"/>
              <a:tabLst>
                <a:tab pos="356870" algn="l"/>
              </a:tabLst>
            </a:pPr>
            <a:r>
              <a:rPr lang="ru-RU" sz="2800" spc="110" dirty="0" smtClean="0">
                <a:solidFill>
                  <a:srgbClr val="323C46"/>
                </a:solidFill>
                <a:latin typeface="+mj-lt"/>
                <a:cs typeface="Calibri"/>
              </a:rPr>
              <a:t>Есть справка для подтверждения доходов</a:t>
            </a:r>
          </a:p>
        </p:txBody>
      </p:sp>
      <p:sp>
        <p:nvSpPr>
          <p:cNvPr id="13" name="object 4"/>
          <p:cNvSpPr/>
          <p:nvPr/>
        </p:nvSpPr>
        <p:spPr>
          <a:xfrm>
            <a:off x="12325350" y="4648200"/>
            <a:ext cx="2850652" cy="2968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86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"/>
          <p:cNvSpPr/>
          <p:nvPr/>
        </p:nvSpPr>
        <p:spPr>
          <a:xfrm>
            <a:off x="0" y="0"/>
            <a:ext cx="17335500" cy="16002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905750" y="538163"/>
            <a:ext cx="924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en-US" sz="5400" b="1" dirty="0" smtClean="0">
                <a:solidFill>
                  <a:srgbClr val="73C83C"/>
                </a:solidFill>
              </a:rPr>
              <a:t>КАК СТАТЬ САМОЗАНЯТЫМ?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1950" y="82296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4"/>
          <p:cNvSpPr txBox="1"/>
          <p:nvPr/>
        </p:nvSpPr>
        <p:spPr>
          <a:xfrm>
            <a:off x="391977" y="2017402"/>
            <a:ext cx="16762547" cy="6014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tabLst>
                <a:tab pos="356870" algn="l"/>
              </a:tabLst>
            </a:pPr>
            <a:r>
              <a:rPr lang="ru-RU" sz="2800" b="1" spc="110" dirty="0" smtClean="0">
                <a:solidFill>
                  <a:srgbClr val="323C46"/>
                </a:solidFill>
                <a:latin typeface="+mj-lt"/>
                <a:cs typeface="Calibri"/>
              </a:rPr>
              <a:t>Регистрация осуществляется одним из следующих способов:</a:t>
            </a:r>
          </a:p>
          <a:p>
            <a:pPr marL="526415" marR="5080" indent="-51435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+mj-lt"/>
              <a:buAutoNum type="arabicParenR" startAt="2"/>
              <a:tabLst>
                <a:tab pos="356870" algn="l"/>
              </a:tabLst>
            </a:pPr>
            <a:r>
              <a:rPr lang="ru-RU" sz="2800" spc="110" dirty="0" smtClean="0">
                <a:solidFill>
                  <a:srgbClr val="323C46"/>
                </a:solidFill>
                <a:latin typeface="+mj-lt"/>
                <a:cs typeface="Calibri"/>
              </a:rPr>
              <a:t>через веб-кабинет «Мой налог», размещенный на  сайте ФНС России.</a:t>
            </a:r>
            <a:r>
              <a:rPr lang="en-US" sz="2800" spc="110" dirty="0">
                <a:solidFill>
                  <a:srgbClr val="323C46"/>
                </a:solidFill>
                <a:latin typeface="+mj-lt"/>
                <a:cs typeface="Calibri"/>
              </a:rPr>
              <a:t/>
            </a:r>
            <a:br>
              <a:rPr lang="en-US" sz="2800" spc="110" dirty="0">
                <a:solidFill>
                  <a:srgbClr val="323C46"/>
                </a:solidFill>
                <a:latin typeface="+mj-lt"/>
                <a:cs typeface="Calibri"/>
              </a:rPr>
            </a:br>
            <a:endParaRPr lang="en-US" sz="2800" spc="110" dirty="0" smtClean="0">
              <a:solidFill>
                <a:srgbClr val="323C46"/>
              </a:solidFill>
              <a:latin typeface="+mj-lt"/>
              <a:cs typeface="Calibri"/>
            </a:endParaRPr>
          </a:p>
          <a:p>
            <a:pPr marL="12065" marR="508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tabLst>
                <a:tab pos="356870" algn="l"/>
              </a:tabLst>
            </a:pPr>
            <a:r>
              <a:rPr lang="ru-RU" sz="2800" spc="110" dirty="0" smtClean="0">
                <a:solidFill>
                  <a:srgbClr val="323C46"/>
                </a:solidFill>
                <a:latin typeface="+mj-lt"/>
                <a:cs typeface="Calibri"/>
              </a:rPr>
              <a:t>Для регистрации через личный кабинет паспорт не</a:t>
            </a:r>
            <a:r>
              <a:rPr lang="en-US" sz="2800" spc="110" dirty="0" smtClean="0">
                <a:solidFill>
                  <a:srgbClr val="323C46"/>
                </a:solidFill>
                <a:latin typeface="+mj-lt"/>
                <a:cs typeface="Calibri"/>
              </a:rPr>
              <a:t> </a:t>
            </a:r>
            <a:r>
              <a:rPr lang="ru-RU" sz="2800" spc="110" dirty="0" smtClean="0">
                <a:solidFill>
                  <a:srgbClr val="323C46"/>
                </a:solidFill>
                <a:latin typeface="+mj-lt"/>
                <a:cs typeface="Calibri"/>
              </a:rPr>
              <a:t>нужен. Понадобится ИНН и пароль, который вы  используете для доступа в личный кабинет физлица на  сайте nalog.ru.</a:t>
            </a:r>
            <a:endParaRPr lang="en-US" sz="2800" spc="110" dirty="0" smtClean="0">
              <a:solidFill>
                <a:srgbClr val="323C46"/>
              </a:solidFill>
              <a:latin typeface="+mj-lt"/>
              <a:cs typeface="Calibri"/>
            </a:endParaRPr>
          </a:p>
          <a:p>
            <a:pPr marL="12065" marR="508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tabLst>
                <a:tab pos="356870" algn="l"/>
              </a:tabLst>
            </a:pPr>
            <a:endParaRPr lang="en-US" sz="2800" spc="110" dirty="0">
              <a:solidFill>
                <a:srgbClr val="323C46"/>
              </a:solidFill>
              <a:latin typeface="+mj-lt"/>
              <a:cs typeface="Calibri"/>
            </a:endParaRPr>
          </a:p>
          <a:p>
            <a:pPr marL="12065" marR="508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tabLst>
                <a:tab pos="356870" algn="l"/>
              </a:tabLst>
            </a:pPr>
            <a:r>
              <a:rPr lang="ru-RU" sz="2800" spc="110" dirty="0" smtClean="0">
                <a:solidFill>
                  <a:srgbClr val="323C46"/>
                </a:solidFill>
                <a:latin typeface="+mj-lt"/>
                <a:cs typeface="Calibri"/>
              </a:rPr>
              <a:t>Узнать ИНН можно на сайте</a:t>
            </a:r>
          </a:p>
          <a:p>
            <a:pPr marL="12065" marR="508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tabLst>
                <a:tab pos="356870" algn="l"/>
              </a:tabLst>
            </a:pPr>
            <a:r>
              <a:rPr lang="ru-RU" sz="2800" b="1" spc="110" dirty="0" smtClean="0">
                <a:solidFill>
                  <a:srgbClr val="73C83C"/>
                </a:solidFill>
                <a:latin typeface="+mj-lt"/>
                <a:cs typeface="Calibri"/>
                <a:hlinkClick r:id="rId3"/>
              </a:rPr>
              <a:t>https://service.nalog.ru/inn.do</a:t>
            </a:r>
            <a:endParaRPr lang="en-US" sz="2800" b="1" spc="110" dirty="0" smtClean="0">
              <a:solidFill>
                <a:srgbClr val="73C83C"/>
              </a:solidFill>
              <a:latin typeface="+mj-lt"/>
              <a:cs typeface="Calibri"/>
            </a:endParaRPr>
          </a:p>
          <a:p>
            <a:pPr marL="12065" marR="508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tabLst>
                <a:tab pos="356870" algn="l"/>
              </a:tabLst>
            </a:pPr>
            <a:endParaRPr lang="en-US" sz="2800" spc="110" dirty="0">
              <a:solidFill>
                <a:srgbClr val="323C46"/>
              </a:solidFill>
              <a:latin typeface="+mj-lt"/>
              <a:cs typeface="Calibri"/>
            </a:endParaRPr>
          </a:p>
          <a:p>
            <a:pPr marL="526415" marR="5080" indent="-51435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+mj-lt"/>
              <a:buAutoNum type="arabicParenR" startAt="3"/>
              <a:tabLst>
                <a:tab pos="356870" algn="l"/>
              </a:tabLst>
            </a:pPr>
            <a:r>
              <a:rPr lang="ru-RU" sz="2800" spc="110" dirty="0" smtClean="0">
                <a:solidFill>
                  <a:srgbClr val="323C46"/>
                </a:solidFill>
                <a:latin typeface="+mj-lt"/>
                <a:cs typeface="Calibri"/>
              </a:rPr>
              <a:t>через кредитную организацию, осуществляющую</a:t>
            </a:r>
          </a:p>
          <a:p>
            <a:pPr marL="12065" marR="508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tabLst>
                <a:tab pos="356870" algn="l"/>
              </a:tabLst>
            </a:pPr>
            <a:r>
              <a:rPr lang="ru-RU" sz="2800" spc="110" dirty="0" smtClean="0">
                <a:solidFill>
                  <a:srgbClr val="323C46"/>
                </a:solidFill>
                <a:latin typeface="+mj-lt"/>
                <a:cs typeface="Calibri"/>
              </a:rPr>
              <a:t>информационное взаимодействие с ФНС в рамках  этого специального режима.</a:t>
            </a:r>
          </a:p>
          <a:p>
            <a:pPr marL="12065" marR="508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tabLst>
                <a:tab pos="356870" algn="l"/>
              </a:tabLst>
            </a:pPr>
            <a:endParaRPr lang="ru-RU" sz="2800" spc="110" dirty="0" smtClean="0">
              <a:solidFill>
                <a:srgbClr val="323C46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3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>
          <a:xfrm>
            <a:off x="-31966" y="8991600"/>
            <a:ext cx="17367465" cy="758381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"/>
          <p:cNvSpPr/>
          <p:nvPr/>
        </p:nvSpPr>
        <p:spPr>
          <a:xfrm>
            <a:off x="0" y="0"/>
            <a:ext cx="17335500" cy="1600200"/>
          </a:xfrm>
          <a:prstGeom prst="rect">
            <a:avLst/>
          </a:prstGeom>
          <a:gradFill flip="none" rotWithShape="1">
            <a:gsLst>
              <a:gs pos="0">
                <a:srgbClr val="642D91">
                  <a:shade val="30000"/>
                  <a:satMod val="115000"/>
                </a:srgbClr>
              </a:gs>
              <a:gs pos="50000">
                <a:srgbClr val="642D91">
                  <a:shade val="67500"/>
                  <a:satMod val="115000"/>
                </a:srgbClr>
              </a:gs>
              <a:gs pos="100000">
                <a:srgbClr val="642D9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31" descr="Z:\Marketing\Logos\Antal International Logo (Official Logo)\ANTAL_LOGO_DIGITAL\ANTAL_Logo_RGB (2)-01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" y="42069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1962150" y="0"/>
            <a:ext cx="151923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en-US" sz="5400" b="1" dirty="0" smtClean="0">
                <a:solidFill>
                  <a:srgbClr val="73C83C"/>
                </a:solidFill>
              </a:rPr>
              <a:t>РЕГИСТРАЦИЯ ЧЕРЕЗ ПРИЛОЖЕНИЕ</a:t>
            </a:r>
            <a:r>
              <a:rPr lang="en-US" altLang="en-US" sz="5400" b="1" dirty="0">
                <a:solidFill>
                  <a:srgbClr val="73C83C"/>
                </a:solidFill>
              </a:rPr>
              <a:t/>
            </a:r>
            <a:br>
              <a:rPr lang="en-US" altLang="en-US" sz="5400" b="1" dirty="0">
                <a:solidFill>
                  <a:srgbClr val="73C83C"/>
                </a:solidFill>
              </a:rPr>
            </a:br>
            <a:r>
              <a:rPr lang="ru-RU" altLang="en-US" sz="5400" b="1" dirty="0" smtClean="0">
                <a:solidFill>
                  <a:srgbClr val="73C83C"/>
                </a:solidFill>
              </a:rPr>
              <a:t>«МОЙ НАЛОГ»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1950" y="8229600"/>
            <a:ext cx="16611600" cy="0"/>
          </a:xfrm>
          <a:prstGeom prst="line">
            <a:avLst/>
          </a:prstGeom>
          <a:ln w="41275">
            <a:solidFill>
              <a:srgbClr val="73C8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4"/>
          <p:cNvSpPr txBox="1"/>
          <p:nvPr/>
        </p:nvSpPr>
        <p:spPr>
          <a:xfrm>
            <a:off x="5238750" y="2532583"/>
            <a:ext cx="11610974" cy="47064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tabLst>
                <a:tab pos="356870" algn="l"/>
              </a:tabLst>
            </a:pPr>
            <a:r>
              <a:rPr lang="ru-RU" sz="2800" dirty="0" smtClean="0">
                <a:solidFill>
                  <a:srgbClr val="323C46"/>
                </a:solidFill>
                <a:latin typeface="+mj-lt"/>
                <a:cs typeface="Calibri"/>
              </a:rPr>
              <a:t>Один из самых простых способов регистрации –</a:t>
            </a:r>
            <a:r>
              <a:rPr lang="en-US" sz="2800" dirty="0" smtClean="0">
                <a:solidFill>
                  <a:srgbClr val="323C46"/>
                </a:solidFill>
                <a:latin typeface="+mj-lt"/>
                <a:cs typeface="Calibri"/>
              </a:rPr>
              <a:t> </a:t>
            </a:r>
            <a:r>
              <a:rPr lang="ru-RU" sz="2800" dirty="0" smtClean="0">
                <a:solidFill>
                  <a:srgbClr val="323C46"/>
                </a:solidFill>
                <a:latin typeface="+mj-lt"/>
                <a:cs typeface="Calibri"/>
              </a:rPr>
              <a:t>приложение «Мой налог». Рассмотрим подробную  инструкцию:</a:t>
            </a:r>
          </a:p>
          <a:p>
            <a:pPr marL="12065" marR="508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tabLst>
                <a:tab pos="356870" algn="l"/>
              </a:tabLst>
            </a:pPr>
            <a:endParaRPr lang="ru-RU" sz="2800" dirty="0" smtClean="0">
              <a:solidFill>
                <a:srgbClr val="323C46"/>
              </a:solidFill>
              <a:latin typeface="+mj-lt"/>
              <a:cs typeface="Calibri"/>
            </a:endParaRPr>
          </a:p>
          <a:p>
            <a:pPr marL="469265" marR="5080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Wingdings" panose="05000000000000000000" pitchFamily="2" charset="2"/>
              <a:buChar char="ü"/>
              <a:tabLst>
                <a:tab pos="356870" algn="l"/>
              </a:tabLst>
            </a:pPr>
            <a:r>
              <a:rPr lang="ru-RU" sz="2800" dirty="0" smtClean="0">
                <a:solidFill>
                  <a:srgbClr val="323C46"/>
                </a:solidFill>
                <a:latin typeface="+mj-lt"/>
                <a:cs typeface="Calibri"/>
              </a:rPr>
              <a:t>Скачайте мобильное приложение. Оно доступно  в </a:t>
            </a:r>
            <a:r>
              <a:rPr lang="ru-RU" sz="2800" dirty="0" err="1" smtClean="0">
                <a:solidFill>
                  <a:srgbClr val="323C46"/>
                </a:solidFill>
                <a:latin typeface="+mj-lt"/>
                <a:cs typeface="Calibri"/>
              </a:rPr>
              <a:t>Appstore</a:t>
            </a:r>
            <a:r>
              <a:rPr lang="ru-RU" sz="2800" dirty="0" smtClean="0">
                <a:solidFill>
                  <a:srgbClr val="323C46"/>
                </a:solidFill>
                <a:latin typeface="+mj-lt"/>
                <a:cs typeface="Calibri"/>
              </a:rPr>
              <a:t> и </a:t>
            </a:r>
            <a:r>
              <a:rPr lang="ru-RU" sz="2800" dirty="0" err="1" smtClean="0">
                <a:solidFill>
                  <a:srgbClr val="323C46"/>
                </a:solidFill>
                <a:latin typeface="+mj-lt"/>
                <a:cs typeface="Calibri"/>
              </a:rPr>
              <a:t>Google</a:t>
            </a:r>
            <a:r>
              <a:rPr lang="ru-RU" sz="2800" dirty="0" smtClean="0">
                <a:solidFill>
                  <a:srgbClr val="323C46"/>
                </a:solidFill>
                <a:latin typeface="+mj-lt"/>
                <a:cs typeface="Calibri"/>
              </a:rPr>
              <a:t> </a:t>
            </a:r>
            <a:r>
              <a:rPr lang="ru-RU" sz="2800" dirty="0" err="1" smtClean="0">
                <a:solidFill>
                  <a:srgbClr val="323C46"/>
                </a:solidFill>
                <a:latin typeface="+mj-lt"/>
                <a:cs typeface="Calibri"/>
              </a:rPr>
              <a:t>Play</a:t>
            </a:r>
            <a:r>
              <a:rPr lang="ru-RU" sz="2800" dirty="0" smtClean="0">
                <a:solidFill>
                  <a:srgbClr val="323C46"/>
                </a:solidFill>
                <a:latin typeface="+mj-lt"/>
                <a:cs typeface="Calibri"/>
              </a:rPr>
              <a:t>.</a:t>
            </a:r>
            <a:endParaRPr lang="en-US" sz="2800" dirty="0" smtClean="0">
              <a:solidFill>
                <a:srgbClr val="323C46"/>
              </a:solidFill>
              <a:latin typeface="+mj-lt"/>
              <a:cs typeface="Calibri"/>
            </a:endParaRPr>
          </a:p>
          <a:p>
            <a:pPr marL="469265" marR="5080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73C83C"/>
              </a:buClr>
              <a:buFont typeface="Wingdings" panose="05000000000000000000" pitchFamily="2" charset="2"/>
              <a:buChar char="ü"/>
              <a:tabLst>
                <a:tab pos="356870" algn="l"/>
              </a:tabLst>
            </a:pPr>
            <a:r>
              <a:rPr lang="ru-RU" sz="2800" dirty="0" smtClean="0">
                <a:solidFill>
                  <a:srgbClr val="323C46"/>
                </a:solidFill>
                <a:latin typeface="+mj-lt"/>
                <a:cs typeface="Calibri"/>
              </a:rPr>
              <a:t>Выберите способ регистрации*. Их два — по паспорту  и через личный кабинет налогоплательщика. Для  регистрации по паспорту нужен разворот вашего  паспорта с фотографией и работающая камера</a:t>
            </a:r>
            <a:r>
              <a:rPr lang="en-US" sz="2800" dirty="0" smtClean="0">
                <a:solidFill>
                  <a:srgbClr val="323C46"/>
                </a:solidFill>
                <a:latin typeface="+mj-lt"/>
                <a:cs typeface="Calibri"/>
              </a:rPr>
              <a:t> </a:t>
            </a:r>
            <a:r>
              <a:rPr lang="ru-RU" sz="2800" dirty="0" smtClean="0">
                <a:solidFill>
                  <a:srgbClr val="323C46"/>
                </a:solidFill>
                <a:latin typeface="+mj-lt"/>
                <a:cs typeface="Calibri"/>
              </a:rPr>
              <a:t>на телефоне. Для регистрации через личный  кабинет — ИНН и пароль, который дают в налоговой  и который вы вводите для проверки имущественных  налогов.</a:t>
            </a:r>
          </a:p>
        </p:txBody>
      </p:sp>
      <p:sp>
        <p:nvSpPr>
          <p:cNvPr id="10" name="object 4"/>
          <p:cNvSpPr/>
          <p:nvPr/>
        </p:nvSpPr>
        <p:spPr>
          <a:xfrm>
            <a:off x="361950" y="2057400"/>
            <a:ext cx="3353495" cy="5965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1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1826</Words>
  <Application>Microsoft Office PowerPoint</Application>
  <PresentationFormat>Произвольный</PresentationFormat>
  <Paragraphs>171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Самозанятые. Краткое руководство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Справочная 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presentation</dc:creator>
  <cp:lastModifiedBy>Anna Azarova</cp:lastModifiedBy>
  <cp:revision>12</cp:revision>
  <dcterms:created xsi:type="dcterms:W3CDTF">2019-11-26T09:28:10Z</dcterms:created>
  <dcterms:modified xsi:type="dcterms:W3CDTF">2020-12-22T11:18:45Z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2019-11-26T00:00:00Z</vt:filetime>
  </property>
</Properties>
</file>